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  <p:sldMasterId id="2147483896" r:id="rId2"/>
  </p:sldMasterIdLst>
  <p:sldIdLst>
    <p:sldId id="256" r:id="rId3"/>
    <p:sldId id="264" r:id="rId4"/>
    <p:sldId id="270" r:id="rId5"/>
    <p:sldId id="271" r:id="rId6"/>
    <p:sldId id="265" r:id="rId7"/>
    <p:sldId id="263" r:id="rId8"/>
    <p:sldId id="257" r:id="rId9"/>
    <p:sldId id="260" r:id="rId10"/>
    <p:sldId id="261" r:id="rId11"/>
    <p:sldId id="262" r:id="rId12"/>
    <p:sldId id="276" r:id="rId13"/>
    <p:sldId id="272" r:id="rId14"/>
    <p:sldId id="273" r:id="rId15"/>
    <p:sldId id="274" r:id="rId16"/>
    <p:sldId id="269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94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433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850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0097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2863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0877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6249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451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9764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4143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980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8997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0639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5558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31768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4473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6406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53375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9571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2888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3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707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03629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8036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5751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253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859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347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959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009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795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264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627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  <p:sldLayoutId id="2147483894" r:id="rId15"/>
    <p:sldLayoutId id="21474838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27ADA-C58E-4703-9A6B-A11F6097DAD8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C91E3E-E5A6-44CA-9155-FB78737CF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740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  <p:sldLayoutId id="2147483910" r:id="rId14"/>
    <p:sldLayoutId id="2147483911" r:id="rId15"/>
    <p:sldLayoutId id="21474839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3623;.56-12&#3585;&#3618;50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3BD153-0454-40D7-8BA3-972295D5725F}"/>
              </a:ext>
            </a:extLst>
          </p:cNvPr>
          <p:cNvSpPr txBox="1"/>
          <p:nvPr/>
        </p:nvSpPr>
        <p:spPr>
          <a:xfrm>
            <a:off x="2494648" y="717558"/>
            <a:ext cx="72027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การประชุมเพื่อชี้แจงแนวทาง</a:t>
            </a:r>
          </a:p>
          <a:p>
            <a:pPr algn="ctr"/>
            <a:r>
              <a:rPr lang="th-TH" sz="5400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การดำเนินการงานละเมิดในหน่วยงาน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36E557-A9D8-4CC3-B6E8-3A8A53BD2A7B}"/>
              </a:ext>
            </a:extLst>
          </p:cNvPr>
          <p:cNvSpPr txBox="1"/>
          <p:nvPr/>
        </p:nvSpPr>
        <p:spPr>
          <a:xfrm>
            <a:off x="694007" y="4961828"/>
            <a:ext cx="108039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วันที่ 21 ธันวาคม 2564</a:t>
            </a:r>
          </a:p>
          <a:p>
            <a:pPr algn="ctr"/>
            <a:r>
              <a:rPr lang="th-TH" sz="2800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09.00 - 12.00 น.</a:t>
            </a:r>
          </a:p>
          <a:p>
            <a:pPr algn="ctr"/>
            <a:r>
              <a:rPr lang="th-TH" sz="2800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(ประชุมทางไกลผ่านสื่ออิเล็กทรอนิกส์)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04492A-7084-4D87-B5CB-33F21CFDCD02}"/>
              </a:ext>
            </a:extLst>
          </p:cNvPr>
          <p:cNvSpPr txBox="1"/>
          <p:nvPr/>
        </p:nvSpPr>
        <p:spPr>
          <a:xfrm>
            <a:off x="2494649" y="3178247"/>
            <a:ext cx="72027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จัดโดย</a:t>
            </a:r>
          </a:p>
          <a:p>
            <a:pPr algn="ctr"/>
            <a:r>
              <a:rPr lang="th-TH" sz="3200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กลุ่มวินัย กองบริหารทรัพยากรบุคคล</a:t>
            </a:r>
          </a:p>
        </p:txBody>
      </p:sp>
    </p:spTree>
    <p:extLst>
      <p:ext uri="{BB962C8B-B14F-4D97-AF65-F5344CB8AC3E}">
        <p14:creationId xmlns:p14="http://schemas.microsoft.com/office/powerpoint/2010/main" val="82087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3ECDB7-730F-4F9A-8D9E-0AA0246E032F}"/>
              </a:ext>
            </a:extLst>
          </p:cNvPr>
          <p:cNvSpPr txBox="1"/>
          <p:nvPr/>
        </p:nvSpPr>
        <p:spPr>
          <a:xfrm>
            <a:off x="789715" y="1080000"/>
            <a:ext cx="1111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3. </a:t>
            </a: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H SarabunIT๙" panose="020B0500040200020003" pitchFamily="34" charset="-34"/>
              </a:rPr>
              <a:t>ความเห็นของคณะกรรมการสอบข้อเท็จจริงความรับผิดทางละเมิดขัดกับข้อเท็จจริงที่ได้จากการ</a:t>
            </a: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สอบสวน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(</a:t>
            </a: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ต่อ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)</a:t>
            </a:r>
            <a:endParaRPr kumimoji="0" lang="th-TH" sz="4800" b="1" i="0" u="none" strike="noStrike" kern="1200" cap="none" spc="0" normalizeH="0" baseline="0" noProof="0" dirty="0">
              <a:ln>
                <a:noFill/>
              </a:ln>
              <a:solidFill>
                <a:srgbClr val="C42F1A">
                  <a:lumMod val="75000"/>
                </a:srgbClr>
              </a:solidFill>
              <a:effectLst/>
              <a:uLnTx/>
              <a:uFillTx/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025C46-B1E3-4855-A616-0CB2968D8C22}"/>
              </a:ext>
            </a:extLst>
          </p:cNvPr>
          <p:cNvSpPr txBox="1"/>
          <p:nvPr/>
        </p:nvSpPr>
        <p:spPr>
          <a:xfrm>
            <a:off x="1076179" y="3223455"/>
            <a:ext cx="100396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ความเสียหายเกิดขึ้นจาก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	- เหตุสุดวิสัย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	- ความจงใจ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	- ประมาทเลินเล่อ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	- ประมาทเลินเล่ออย่างร้ายแรง</a:t>
            </a:r>
          </a:p>
        </p:txBody>
      </p:sp>
    </p:spTree>
    <p:extLst>
      <p:ext uri="{BB962C8B-B14F-4D97-AF65-F5344CB8AC3E}">
        <p14:creationId xmlns:p14="http://schemas.microsoft.com/office/powerpoint/2010/main" val="3048278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3ECDB7-730F-4F9A-8D9E-0AA0246E032F}"/>
              </a:ext>
            </a:extLst>
          </p:cNvPr>
          <p:cNvSpPr txBox="1"/>
          <p:nvPr/>
        </p:nvSpPr>
        <p:spPr>
          <a:xfrm>
            <a:off x="789715" y="1080000"/>
            <a:ext cx="1111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3. </a:t>
            </a: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H SarabunIT๙" panose="020B0500040200020003" pitchFamily="34" charset="-34"/>
              </a:rPr>
              <a:t>ความเห็นของคณะกรรมการสอบข้อเท็จจริงความรับผิดทางละเมิดขัดกับข้อเท็จจริงที่ได้จากการ</a:t>
            </a: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สอบสวน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(</a:t>
            </a: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ต่อ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)</a:t>
            </a:r>
            <a:endParaRPr kumimoji="0" lang="th-TH" sz="4800" b="1" i="0" u="none" strike="noStrike" kern="1200" cap="none" spc="0" normalizeH="0" baseline="0" noProof="0" dirty="0">
              <a:ln>
                <a:noFill/>
              </a:ln>
              <a:solidFill>
                <a:srgbClr val="C42F1A">
                  <a:lumMod val="75000"/>
                </a:srgbClr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025C46-B1E3-4855-A616-0CB2968D8C22}"/>
              </a:ext>
            </a:extLst>
          </p:cNvPr>
          <p:cNvSpPr txBox="1"/>
          <p:nvPr/>
        </p:nvSpPr>
        <p:spPr>
          <a:xfrm>
            <a:off x="932947" y="2956173"/>
            <a:ext cx="103261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	คำว่า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“</a:t>
            </a:r>
            <a:r>
              <a:rPr kumimoji="0" lang="th-TH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เหตุสุดวิสัย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”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 หมายความว่า เหตุใด ๆ อันจะเกิดขึ้นก็ดี จะให้ผลพิบัติก็ดี </a:t>
            </a:r>
            <a:r>
              <a:rPr kumimoji="0" lang="th-TH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เป็นเหตุที่ไม่อาจป้องกันได้แม้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ทั้งบุคคลผู้ต้องประสบหรือใกล้จะต้องประสบเหตุนั้น</a:t>
            </a:r>
            <a:r>
              <a:rPr kumimoji="0" lang="th-TH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จะได้จัดการระมัดระวังตามสมควร</a:t>
            </a:r>
            <a:r>
              <a:rPr kumimoji="0" lang="th-TH" sz="2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อันพึงคาดหมายได้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จากบุคคลในฐานะและภาวะเช่นนั้น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(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มาตรา 8 </a:t>
            </a: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แห่งประมวลกฎหมายแพ่งและพาณิชย์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)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	กระทำโดย</a:t>
            </a:r>
            <a:r>
              <a:rPr kumimoji="0" lang="th-TH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ประมาท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 ได้แก่กระทำความผิดมิใช่โดยเจตนา แต่กระทำโดยปราศจากความระมัดระวัง</a:t>
            </a:r>
            <a:b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</a:b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ซึ่งบุคคลในภาวะเช่นนั้นจักต้องมีตามวิสัยและพฤติการณ์ และผู้กระทำ</a:t>
            </a:r>
            <a:r>
              <a:rPr lang="th-TH" sz="2800" u="sng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อาจใช้ความระมัดระวังเช่นว่านั้นได้ </a:t>
            </a:r>
            <a:br>
              <a:rPr lang="th-TH" sz="2800" u="sng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800" u="sng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แต่หาได้ใช้ให้เพียงพอไม่</a:t>
            </a: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มาตรา 59 วรรคสี่ แห่งประมวลกฎหมายอาญา</a:t>
            </a:r>
            <a:r>
              <a:rPr lang="en-US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)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7148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3ECDB7-730F-4F9A-8D9E-0AA0246E032F}"/>
              </a:ext>
            </a:extLst>
          </p:cNvPr>
          <p:cNvSpPr txBox="1"/>
          <p:nvPr/>
        </p:nvSpPr>
        <p:spPr>
          <a:xfrm>
            <a:off x="789715" y="1080000"/>
            <a:ext cx="1111200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dirty="0">
                <a:solidFill>
                  <a:srgbClr val="C42F1A">
                    <a:lumMod val="75000"/>
                  </a:srgb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. คณะกรรมการไม่ดำเนินการตามหนังสือกระทรวงการคลัง </a:t>
            </a:r>
            <a:b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</a:b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ที่ กค 0406.7/ว 56 ลงวันที่ 12 กันยายน 2550 เรื่อง แนวทางการสอบข้อเท็จจริงความรับผิดทางละเมิดตามประเภทสำนวนการสอบสวน เช่น</a:t>
            </a:r>
          </a:p>
          <a:p>
            <a:pPr algn="thaiDist">
              <a:spcBef>
                <a:spcPts val="0"/>
              </a:spcBef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 </a:t>
            </a:r>
            <a:endParaRPr lang="th-TH" sz="2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>
              <a:spcBef>
                <a:spcPts val="0"/>
              </a:spcBef>
            </a:pP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- คณะกรรมการสอบละเมิดจัดทำรายงานการสอบสวน (</a:t>
            </a:r>
            <a:r>
              <a:rPr lang="th-TH" sz="28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สล</a:t>
            </a: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.2) ไม่ตรงตามแบบที่กระทรวงการคลังกำหนด</a:t>
            </a:r>
          </a:p>
          <a:p>
            <a:pPr algn="thaiDist">
              <a:spcBef>
                <a:spcPts val="0"/>
              </a:spcBef>
            </a:pP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- คณะกรรมการสอบละเมิดสอบสวนสอบสวนพยานเพียงบางคน และไม่ครบประเด็น</a:t>
            </a:r>
            <a:r>
              <a:rPr lang="th-TH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rgbClr val="C42F1A">
                  <a:lumMod val="75000"/>
                </a:srgbClr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8154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3ECDB7-730F-4F9A-8D9E-0AA0246E032F}"/>
              </a:ext>
            </a:extLst>
          </p:cNvPr>
          <p:cNvSpPr txBox="1"/>
          <p:nvPr/>
        </p:nvSpPr>
        <p:spPr>
          <a:xfrm>
            <a:off x="789715" y="1080000"/>
            <a:ext cx="111120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3600" b="1" dirty="0">
                <a:solidFill>
                  <a:srgbClr val="C42F1A">
                    <a:lumMod val="75000"/>
                  </a:srgb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5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cs typeface="TH SarabunIT๙" panose="020B0500040200020003" pitchFamily="34" charset="-34"/>
              </a:rPr>
              <a:t>. คณะกรรมการไม่ดำเนินการตามหนังสือกรมบัญชีกลาง ที่ กค 0410.2/ว 217 </a:t>
            </a:r>
            <a:b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cs typeface="TH SarabunIT๙" panose="020B0500040200020003" pitchFamily="34" charset="-34"/>
              </a:rPr>
              <a:t>ลงวันที่ 16 </a:t>
            </a:r>
            <a:r>
              <a:rPr lang="th-TH" sz="3600" b="1" dirty="0">
                <a:solidFill>
                  <a:srgbClr val="C42F1A">
                    <a:lumMod val="75000"/>
                  </a:srgb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มิถุนายน</a:t>
            </a: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cs typeface="TH SarabunIT๙" panose="020B0500040200020003" pitchFamily="34" charset="-34"/>
              </a:rPr>
              <a:t> 2551 เรื่อง การสอบข้อเท็จจริงความรับผิดทางละเมิดของเจ้าหน้าที่ (ในเรื่องการขยายเวลาสอบสวน)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 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  <a:p>
            <a:pPr lvl="0" algn="thaiDist">
              <a:defRPr/>
            </a:pP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 3 </a:t>
            </a: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การกำหนดระยะเวลาในการสอบสวน หัวหน้าหน่วยงานของรัฐหรือผู้แต่งตั้งคณะกรรมการสอบข้อเท็จจริง</a:t>
            </a:r>
            <a:b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รับผิดทางละเมิดสมควรจะยึดถือและปฏิบัติตามคำสั่งแต่งตั้งคณะกรรมการสอบข้อเท็จจริงความรับผิดทางละเมิด</a:t>
            </a:r>
            <a:b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ที่ได้กำหนดเวลาแล้วเสร็จภายในระยะเวลาที่กำหนดไว้อย่างเคร่งครัด หากมีความจำเป็นต้องขยายเวลาแล้วเสร็จออกไปควรขยายเวลาแต่เฉพาะกรณีมีความจำเป็นและไม่อาจหลีกเลี่ยงได้ โดยให้ถือกำหนดระยะเวลาแล้วเสร็จนั้น</a:t>
            </a:r>
            <a:b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เป็นมาตรการเร่งรัดของการพิจารณาความรับผิดทางละเมิดของเจ้าหน้าที่ ทั้งนี้ เพื่อความเป็นธรรมแก่เจ้าหน้าที่ผู้เกี่ยวข้องและป้องกันมิให้เกิดความเสียหายแก่ทางราชการเนื่องจากเหตุขาดอายุความ</a:t>
            </a: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rgbClr val="C42F1A">
                  <a:lumMod val="75000"/>
                </a:srgbClr>
              </a:solidFill>
              <a:effectLst/>
              <a:uLnTx/>
              <a:uFillTx/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0694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3ECDB7-730F-4F9A-8D9E-0AA0246E032F}"/>
              </a:ext>
            </a:extLst>
          </p:cNvPr>
          <p:cNvSpPr txBox="1"/>
          <p:nvPr/>
        </p:nvSpPr>
        <p:spPr>
          <a:xfrm>
            <a:off x="789715" y="1080000"/>
            <a:ext cx="111120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400" b="1" dirty="0">
                <a:solidFill>
                  <a:srgbClr val="C42F1A">
                    <a:lumMod val="75000"/>
                  </a:srgb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6</a:t>
            </a: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. คณะกรรมการไม่แจ้งข้อเท็จจริงให้เจ้าหน้าที่หรือผู้เกี่ยวข้อง ซึ่งบุคคลดังกล่าวอาจจะถูกชี้ให้รับผิดทางละเมิด ได้โต้แย้งแสดงพยานหลักฐานของตนอย่างเพียงพอและเป็นธรรม</a:t>
            </a:r>
            <a:endParaRPr kumimoji="0" lang="th-TH" sz="4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 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  <a:p>
            <a:pPr lvl="0"/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- ข้อ 15 คณะกรรมการต้องให้โอกาสแก่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เจ้าหน้าที่ที่เกี่ยวข้อง หรือผู้เสียหายได้ชี้แจงข้อเท็จจริงและโต้แย้งแสดงพยานหลักฐานของตนอย่างเพียงพอและเป็นธรรม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 </a:t>
            </a:r>
            <a:r>
              <a:rPr lang="en-US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ระเบียบสำนักนายกรัฐมนตรี ว่าด้วยหลักเกณฑ์การปฏิบัติเกี่ยวกับความรับผิดทางละเมิดของเจ้าหน้าที่ พ.ศ. 2539</a:t>
            </a:r>
            <a:r>
              <a:rPr lang="en-US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)</a:t>
            </a:r>
            <a:endParaRPr kumimoji="0" lang="th-TH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rgbClr val="C42F1A">
                  <a:lumMod val="75000"/>
                </a:srgbClr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0547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60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ตอบปัญหา ซักถามทั่วไป</a:t>
            </a:r>
          </a:p>
        </p:txBody>
      </p:sp>
    </p:spTree>
    <p:extLst>
      <p:ext uri="{BB962C8B-B14F-4D97-AF65-F5344CB8AC3E}">
        <p14:creationId xmlns:p14="http://schemas.microsoft.com/office/powerpoint/2010/main" val="1923374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54109" y="655346"/>
            <a:ext cx="10295466" cy="5562574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th-TH" sz="4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สอบถามข้อมูลเพิ่มเติมได้ที่งานละเมิด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h-TH" sz="4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กลุ่มวินัย กองบริหารทรัพยากรบุคคล</a:t>
            </a:r>
            <a:endParaRPr lang="th-TH" sz="3200" b="1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endParaRPr lang="th-TH" sz="3200" b="1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endParaRPr lang="th-TH" sz="3200" b="1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1. นางสาวจุรีภรณ์ </a:t>
            </a:r>
            <a:r>
              <a:rPr lang="th-TH" sz="3600" b="1" dirty="0" err="1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ปิ</a:t>
            </a:r>
            <a:r>
              <a:rPr lang="th-TH" sz="36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ยะพุทธานนท์ นิติกรชำนาญการพิเศษ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2. นายวีระยุทธ ลิ้มศิริ นิติกรชำนาญการ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3. นายสุเมธ วิไลกิจวัฒน์ นิติกร</a:t>
            </a:r>
          </a:p>
          <a:p>
            <a:pPr marL="0" indent="0">
              <a:spcBef>
                <a:spcPts val="0"/>
              </a:spcBef>
              <a:buNone/>
            </a:pPr>
            <a:endParaRPr lang="th-TH" sz="3200" b="1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โทร. 0 2590 3044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E – mail : discipline.DDC@gmail.com</a:t>
            </a:r>
            <a:endParaRPr lang="th-TH" sz="3600" b="1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8746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วัตถุประสงค์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3" y="2160589"/>
            <a:ext cx="9338863" cy="3880773"/>
          </a:xfrm>
        </p:spPr>
        <p:txBody>
          <a:bodyPr>
            <a:normAutofit/>
          </a:bodyPr>
          <a:lstStyle/>
          <a:p>
            <a:r>
              <a:rPr lang="th-TH" sz="36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เพื่อชี้แจงแนวทางการดำเนินงานการสอบข้อเท็จจริงความรับผิดทางละเมิด</a:t>
            </a:r>
          </a:p>
          <a:p>
            <a:r>
              <a:rPr lang="th-TH" sz="36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เพื่อให้หน่วยงานมีความรู้ ความเข้าใจ เกี่ยวกับการดำเนินงานการสอบข้อเท็จจริงความรับผิดทางละเมิด</a:t>
            </a:r>
          </a:p>
        </p:txBody>
      </p:sp>
    </p:spTree>
    <p:extLst>
      <p:ext uri="{BB962C8B-B14F-4D97-AF65-F5344CB8AC3E}">
        <p14:creationId xmlns:p14="http://schemas.microsoft.com/office/powerpoint/2010/main" val="1383019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F8E9F-9744-48B5-A2B4-5BA5344C0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h-TH" sz="4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4400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พระราชบัญญัติความรับผิดทางละเมิด                                   ของเจ้าหน้าที่ พ.ศ. 2539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EB107-2CFE-49D4-9CAE-255C972E2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484151"/>
            <a:ext cx="10801903" cy="2917846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3600" b="1" u="sng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เจตนารมณ์ของกฎหมาย</a:t>
            </a:r>
            <a:r>
              <a:rPr lang="th-TH" sz="36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การที่เจ้าหน้าที่ดำเนินกิจการต่าง ๆ ของหน่วยงานของรัฐนั้น </a:t>
            </a:r>
            <a:br>
              <a:rPr lang="th-TH" sz="36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36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หาได้เพื่อประโยชน์อันเป็นการเฉพาะตัวไม่ การปล่อยให้ความรับผิดทางละเมิดของเจ้าหน้าที่ในกรณีที่ปฏิบัติงานในหน้าที่และเกิดความเสียหาย กำหนดให้เฉพาะกรณีจงใจกระทำเฉพาะตัว หรือจงใจให้เกิดความเสียหายหรือประมาทเลินเล่ออย่างร้ายแรงเท่านั้น และให้แบ่งแยกความรับผิดชอบแต่ละคนมิให้นำหลักลูกหนี้ร่วมมาใช้บังคับ</a:t>
            </a:r>
          </a:p>
        </p:txBody>
      </p:sp>
    </p:spTree>
    <p:extLst>
      <p:ext uri="{BB962C8B-B14F-4D97-AF65-F5344CB8AC3E}">
        <p14:creationId xmlns:p14="http://schemas.microsoft.com/office/powerpoint/2010/main" val="151388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292E3-47F8-46AA-9072-1156A84AB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808" y="156238"/>
            <a:ext cx="8596668" cy="926604"/>
          </a:xfrm>
        </p:spPr>
        <p:txBody>
          <a:bodyPr/>
          <a:lstStyle/>
          <a:p>
            <a:pPr algn="ctr"/>
            <a:r>
              <a:rPr lang="th-TH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สำนวนที่เป็นความรับผิดทางละเมิดของเจ้าหน้าที่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4912C-399E-42B2-A8D0-8D0E9BC26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82843"/>
            <a:ext cx="9140435" cy="4958520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เมื่อเกิด</a:t>
            </a:r>
            <a:r>
              <a:rPr lang="th-TH" sz="3200" b="1" u="sng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ความเสียหาย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แก่หน่วยงานของรัฐ ให้</a:t>
            </a:r>
            <a:r>
              <a:rPr lang="th-TH" sz="3200" b="1" u="sng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เจ้าหน้าที่ที่เกี่ยวข้อง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จ้งต่อผู้บังคับบัญชาโดยไม่ชักช้าและให้มีการรายงานตามลำดับชั้นถึงหัวหน้าหน่วยงานของรัฐแห่งนั้น ตามข้อ ๘ ระเบียบสำนักนายกรัฐมนตรี ว่าด้วยหลักเกณฑ์การปฏิบัติเกี่ยวกับความรับผิดทางละเมิดของเจ้าหน้าที่ พ.ศ. 2539</a:t>
            </a:r>
          </a:p>
          <a:p>
            <a:r>
              <a:rPr lang="th-TH" sz="32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ความเสียหาย 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เช่น เจ้าหน้าที่ทุจริต เจ้าหน้าที่ไม่ปฏิบัติตามกฎหมาย คนร้ายโจรกรรมหรือทรัพย์สินสูญหาย อาคารสถานที่เกิดไฟไหม้ รถยนต์ราชการเกิดอุบัติเหตุ</a:t>
            </a:r>
          </a:p>
          <a:p>
            <a:r>
              <a:rPr lang="th-TH" sz="3200" b="1" u="sng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เจ้าหน้าที่ที่เกี่ยวข้อง </a:t>
            </a:r>
            <a:r>
              <a:rPr lang="th-TH" sz="32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ผู้ที่อยู่ในเหตุการณ์ ผู้พบเห็น ผู้อยู่เวรยาม 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ผู้บังคับบัญชา</a:t>
            </a:r>
          </a:p>
          <a:p>
            <a:endParaRPr lang="th-TH" sz="32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93313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แนวทางการสอบข้อเท็จจริงความรับผิดทางละเมิด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1283272"/>
            <a:ext cx="8596668" cy="4965128"/>
          </a:xfrm>
        </p:spPr>
        <p:txBody>
          <a:bodyPr>
            <a:normAutofit fontScale="92500" lnSpcReduction="20000"/>
          </a:bodyPr>
          <a:lstStyle/>
          <a:p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แยกประเภทตามการกระทำความเสียหาย เพื่อให้การสอบสวนทำไปด้วยดี ละเอียด รอบคอบ ครบทุกประเด็น โดยแบ่งเป็นประเภทสำนวนการสอบสวนเป็น 5 ประเภท คือ</a:t>
            </a:r>
          </a:p>
          <a:p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1. ทุจริตทางการเงินหรือทรัพย์สิน 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ส.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1)</a:t>
            </a:r>
            <a:endParaRPr lang="th-TH" sz="2800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2. ไม่ปฏิบัติตามกฎหมาย หรือระเบียบ 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ส.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2)</a:t>
            </a:r>
            <a:endParaRPr lang="th-TH" sz="2800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3. คนร้ายกระทำโจรกรรมหรือทรัพย์สินสูญหาย 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ส.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3)</a:t>
            </a:r>
            <a:endParaRPr lang="th-TH" sz="2800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4. อาคารสถานที่ถูกเพลิงไหม้ 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ส.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4)</a:t>
            </a:r>
            <a:endParaRPr lang="th-TH" sz="2800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5. อุบัติเหตุ 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ส.5</a:t>
            </a:r>
            <a:r>
              <a:rPr lang="en-US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)</a:t>
            </a:r>
            <a:endParaRPr lang="th-TH" sz="2800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>
              <a:buNone/>
            </a:pP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แบบบันทึกการสอบสวน (</a:t>
            </a:r>
            <a:r>
              <a:rPr lang="th-TH" sz="2800" dirty="0" err="1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สล</a:t>
            </a: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.1)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แบบรายงานผลการสอบสวน (</a:t>
            </a:r>
            <a:r>
              <a:rPr lang="th-TH" sz="2800" dirty="0" err="1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สล</a:t>
            </a: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.2)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หนังสือกระทรวงการคลัง ที่ กค 0406.7/ว 56 ลงวันที่ 12 กันยายน 2550. เรื่อง แนวทางการสอบข้อเท็จจริงความรับผิดทางละเมิดตามประเภทสำนวนการสอบสวน</a:t>
            </a:r>
            <a:endParaRPr lang="th-TH" sz="2800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7941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3BD153-0454-40D7-8BA3-972295D5725F}"/>
              </a:ext>
            </a:extLst>
          </p:cNvPr>
          <p:cNvSpPr txBox="1"/>
          <p:nvPr/>
        </p:nvSpPr>
        <p:spPr>
          <a:xfrm>
            <a:off x="2648243" y="2551837"/>
            <a:ext cx="68955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ปัญหาเกี่ยวกับ</a:t>
            </a:r>
          </a:p>
          <a:p>
            <a:pPr algn="ctr"/>
            <a:r>
              <a:rPr lang="th-TH" sz="5400" b="1" dirty="0">
                <a:solidFill>
                  <a:srgbClr val="00206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ความรับผิดทางละเมิดของเจ้าหน้าที่</a:t>
            </a:r>
          </a:p>
        </p:txBody>
      </p:sp>
    </p:spTree>
    <p:extLst>
      <p:ext uri="{BB962C8B-B14F-4D97-AF65-F5344CB8AC3E}">
        <p14:creationId xmlns:p14="http://schemas.microsoft.com/office/powerpoint/2010/main" val="376812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3ECDB7-730F-4F9A-8D9E-0AA0246E032F}"/>
              </a:ext>
            </a:extLst>
          </p:cNvPr>
          <p:cNvSpPr txBox="1"/>
          <p:nvPr/>
        </p:nvSpPr>
        <p:spPr>
          <a:xfrm>
            <a:off x="1080000" y="1080000"/>
            <a:ext cx="5669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solidFill>
                  <a:schemeClr val="accent5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1. ไม่รายงานมูลค่าความเสียหาย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36E557-A9D8-4CC3-B6E8-3A8A53BD2A7B}"/>
              </a:ext>
            </a:extLst>
          </p:cNvPr>
          <p:cNvSpPr txBox="1"/>
          <p:nvPr/>
        </p:nvSpPr>
        <p:spPr>
          <a:xfrm>
            <a:off x="694007" y="2238570"/>
            <a:ext cx="108039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ระเบียบสำนักนายกรัฐมนตรี ว่าด้วยหลักเกณฑ์การปฏิบัติเกี่ยวกับความรับผิดทางละเมิดของเจ้าหน้าที่ พ.ศ. ๒๕๓๙</a:t>
            </a:r>
          </a:p>
          <a:p>
            <a:pPr algn="thaiDist"/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</a:p>
          <a:p>
            <a:pPr algn="thaiDist"/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2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 7</a:t>
            </a: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กำหนดว่า เมื่อเกิดความเสียหายแก่หน่วยงานของรัฐ ให้เจ้าหน้าที่ที่เกี่ยวข้องแจ้งต่อผู้บังคับบัญชาโดยไม่ชักช้าและให้มีการรายงานตามลำดับชั้นถึงหัวหน้าหน่วยงานของรัฐแห่งนั้น</a:t>
            </a:r>
          </a:p>
          <a:p>
            <a:pPr algn="thaiDist"/>
            <a:endParaRPr lang="th-TH" sz="2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/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2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 ๘ วรรคแรก</a:t>
            </a: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กำหนดว่า เมื่อเกิดความเสียหายแก่หน่วยงานของรัฐแห่งใด และหัวหน้าหน่วยงานของรัฐแห่งนั้นมีเหตุอันควรเชื่อว่าเกิดจากการกระทำของเจ้าหน้าที่ของหน่วยงานของรัฐแห่งนั้น ให้หัวหน้าหน่วยงานของรัฐดังกล่าวแต่งตั้งคณะกรรมการสอบข้อเท็จจริงความรับผิดทางละเมิดขึ้นคณะหนึ่ง โดยไม่ชักช้าเพื่อพิจารณาเสนอความเห็นเกี่ยวกับผู้ต้องรับผิด และจำนวนค่าสินไหมทดแทนที่ผู้นั้นต้องชดใช้</a:t>
            </a:r>
          </a:p>
        </p:txBody>
      </p:sp>
    </p:spTree>
    <p:extLst>
      <p:ext uri="{BB962C8B-B14F-4D97-AF65-F5344CB8AC3E}">
        <p14:creationId xmlns:p14="http://schemas.microsoft.com/office/powerpoint/2010/main" val="2248861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3ECDB7-730F-4F9A-8D9E-0AA0246E032F}"/>
              </a:ext>
            </a:extLst>
          </p:cNvPr>
          <p:cNvSpPr txBox="1"/>
          <p:nvPr/>
        </p:nvSpPr>
        <p:spPr>
          <a:xfrm>
            <a:off x="1080000" y="1080000"/>
            <a:ext cx="7782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>
                <a:solidFill>
                  <a:srgbClr val="C42F1A">
                    <a:lumMod val="75000"/>
                  </a:srgb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. </a:t>
            </a:r>
            <a:r>
              <a:rPr lang="th-TH" sz="4800" b="1" dirty="0">
                <a:solidFill>
                  <a:srgbClr val="C42F1A">
                    <a:lumMod val="75000"/>
                  </a:srgb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การขออนุมัติซ่อม ไม่ต้องรอผลการสอบสวน</a:t>
            </a:r>
            <a:endParaRPr kumimoji="0" lang="th-TH" sz="4800" b="1" i="0" u="none" strike="noStrike" kern="1200" cap="none" spc="0" normalizeH="0" baseline="0" noProof="0" dirty="0">
              <a:ln>
                <a:noFill/>
              </a:ln>
              <a:solidFill>
                <a:srgbClr val="C42F1A">
                  <a:lumMod val="75000"/>
                </a:srgbClr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36E557-A9D8-4CC3-B6E8-3A8A53BD2A7B}"/>
              </a:ext>
            </a:extLst>
          </p:cNvPr>
          <p:cNvSpPr txBox="1"/>
          <p:nvPr/>
        </p:nvSpPr>
        <p:spPr>
          <a:xfrm>
            <a:off x="694007" y="2485313"/>
            <a:ext cx="108039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800" b="1" dirty="0"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หนังสือกระทรวงการคลัง ที่ กค 0526.7/ว 22 ลงวันที่ 31 มีนาคม 2542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800" b="1" dirty="0"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เรื่อง การเบิกจ่ายเงินค่าซ่อมแซมทรัพย์สินของทางราชการ</a:t>
            </a:r>
            <a:endParaRPr lang="th-TH" sz="2800" dirty="0">
              <a:effectLst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800" dirty="0">
              <a:effectLst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	</a:t>
            </a:r>
            <a:r>
              <a:rPr lang="en-US" sz="2800" dirty="0"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“</a:t>
            </a:r>
            <a:r>
              <a:rPr lang="th-TH" sz="2800" dirty="0"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กระทรวงการคลัง...อนุมัติให้การเบิกจ่ายเงินค่าซ่อมแซมทรัพย์สินของทางราชการที่ได้รับความเสียหาย </a:t>
            </a:r>
            <a:br>
              <a:rPr lang="th-TH" sz="2800" dirty="0"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2800" dirty="0"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ซึ่งมิใช่เกิดจากการเสื่อมสภาพหรือมิได้ชำรุดเสียหายจากการใช้งานตามปกติอยู่ในดุลพินิจของหัวหน้าส่วนราชการเจ้าของงบประมาณที่จะพิจารณาอนุมัติตามความจำเป็น เหมาะสมและประหยัด เพื่อประโยชน์ของทางราชการ</a:t>
            </a:r>
            <a:r>
              <a:rPr lang="en-US" sz="2800" dirty="0"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…”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73455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3ECDB7-730F-4F9A-8D9E-0AA0246E032F}"/>
              </a:ext>
            </a:extLst>
          </p:cNvPr>
          <p:cNvSpPr txBox="1"/>
          <p:nvPr/>
        </p:nvSpPr>
        <p:spPr>
          <a:xfrm>
            <a:off x="789715" y="1080000"/>
            <a:ext cx="1111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>
                <a:solidFill>
                  <a:schemeClr val="accent5">
                    <a:lumMod val="7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r>
              <a:rPr kumimoji="0" lang="th-TH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. </a:t>
            </a:r>
            <a:r>
              <a:rPr lang="th-TH" sz="4800" b="1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  <a:cs typeface="TH SarabunIT๙" panose="020B0500040200020003" pitchFamily="34" charset="-34"/>
              </a:rPr>
              <a:t>ความเห็นของคณะกรรมการสอบข้อเท็จจริงความรับผิดทางละเมิดขัดกับข้อเท็จจริงที่ได้จากการสอบสวน</a:t>
            </a:r>
            <a:endParaRPr kumimoji="0" lang="th-TH" sz="4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025C46-B1E3-4855-A616-0CB2968D8C22}"/>
              </a:ext>
            </a:extLst>
          </p:cNvPr>
          <p:cNvSpPr txBox="1"/>
          <p:nvPr/>
        </p:nvSpPr>
        <p:spPr>
          <a:xfrm>
            <a:off x="694007" y="3327141"/>
            <a:ext cx="1080398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คณะกรรมการสอบข้อเท็จจริงความรับผิดทางละเมิด </a:t>
            </a: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มีอำนาจหน้าที่ </a:t>
            </a:r>
          </a:p>
          <a:p>
            <a:pPr algn="thaiDist"/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1. พิจารณาข้อเท็จจริงอันเกี่ยวกับการกระทำละเมิด โดย</a:t>
            </a:r>
            <a:r>
              <a:rPr lang="th-TH" sz="2800" u="sng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ตรวจสอบข้อเท็จจริง</a:t>
            </a: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และรวบรวมพยานหลักฐานทั้งปวงที่เกี่ยวข้อง รับฟังพยานบุคคล หรือพยานผู้เชี่ยวชาญ และตรวจสอบเอกสาร วัตถุ หรือสถานที่ </a:t>
            </a:r>
            <a:r>
              <a:rPr lang="en-US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 14 ของระเบียบสำนักนายกรัฐมนตรี ว่าด้วยหลักเกณฑ์การปฏิบัติเกี่ยวกับความรับผิดทางละเมิดของเจ้าหน้าที่ พ.ศ. 2539</a:t>
            </a:r>
            <a:r>
              <a:rPr lang="en-US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)</a:t>
            </a:r>
            <a:endParaRPr lang="th-TH" sz="2800" dirty="0">
              <a:solidFill>
                <a:prstClr val="black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/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2. พิจารณา</a:t>
            </a:r>
            <a:r>
              <a:rPr lang="th-TH" sz="2800" u="sng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เสนอความเห็น</a:t>
            </a: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เกี่ยวกับผู้ต้องรับผิดและจำนวนค่าสินไหมทดแทนที่ผู้นั้นต้องชดใช้ </a:t>
            </a:r>
            <a:r>
              <a:rPr lang="en-US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 8 </a:t>
            </a:r>
            <a:r>
              <a:rPr lang="en-US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,</a:t>
            </a:r>
            <a:r>
              <a:rPr lang="th-TH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16 ของระเบียบสำนักนายกรัฐมนตรี ว่าด้วยหลักเกณฑ์การปฏิบัติเกี่ยวกับความรับผิดทางละเมิดของเจ้าหน้าที่ พ.ศ. 2539</a:t>
            </a:r>
            <a:r>
              <a:rPr lang="en-US" sz="2800" dirty="0">
                <a:solidFill>
                  <a:prstClr val="black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)</a:t>
            </a:r>
            <a:endParaRPr lang="th-TH" sz="2800" dirty="0">
              <a:solidFill>
                <a:prstClr val="black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6748526"/>
      </p:ext>
    </p:extLst>
  </p:cSld>
  <p:clrMapOvr>
    <a:masterClrMapping/>
  </p:clrMapOvr>
</p:sld>
</file>

<file path=ppt/theme/theme1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458</TotalTime>
  <Words>1341</Words>
  <Application>Microsoft Office PowerPoint</Application>
  <PresentationFormat>Widescreen</PresentationFormat>
  <Paragraphs>74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TH SarabunIT๙</vt:lpstr>
      <vt:lpstr>Trebuchet MS</vt:lpstr>
      <vt:lpstr>Wingdings 3</vt:lpstr>
      <vt:lpstr>1_Facet</vt:lpstr>
      <vt:lpstr>Facet</vt:lpstr>
      <vt:lpstr>PowerPoint Presentation</vt:lpstr>
      <vt:lpstr>วัตถุประสงค์</vt:lpstr>
      <vt:lpstr> พระราชบัญญัติความรับผิดทางละเมิด                                   ของเจ้าหน้าที่ พ.ศ. 2539</vt:lpstr>
      <vt:lpstr>สำนวนที่เป็นความรับผิดทางละเมิดของเจ้าหน้าที่</vt:lpstr>
      <vt:lpstr>แนวทางการสอบข้อเท็จจริงความรับผิดทางละเมิด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</cp:revision>
  <dcterms:created xsi:type="dcterms:W3CDTF">2021-12-01T08:23:14Z</dcterms:created>
  <dcterms:modified xsi:type="dcterms:W3CDTF">2021-12-20T04:06:11Z</dcterms:modified>
</cp:coreProperties>
</file>