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40" r:id="rId2"/>
    <p:sldId id="370" r:id="rId3"/>
    <p:sldId id="343" r:id="rId4"/>
    <p:sldId id="341" r:id="rId5"/>
    <p:sldId id="310" r:id="rId6"/>
    <p:sldId id="346" r:id="rId7"/>
    <p:sldId id="371" r:id="rId8"/>
    <p:sldId id="372" r:id="rId9"/>
    <p:sldId id="312" r:id="rId10"/>
    <p:sldId id="359" r:id="rId11"/>
    <p:sldId id="360" r:id="rId12"/>
    <p:sldId id="361" r:id="rId13"/>
    <p:sldId id="373" r:id="rId14"/>
    <p:sldId id="374" r:id="rId15"/>
    <p:sldId id="320" r:id="rId16"/>
    <p:sldId id="352" r:id="rId17"/>
    <p:sldId id="377" r:id="rId18"/>
    <p:sldId id="378" r:id="rId19"/>
    <p:sldId id="379" r:id="rId20"/>
    <p:sldId id="375" r:id="rId21"/>
    <p:sldId id="380" r:id="rId22"/>
    <p:sldId id="321" r:id="rId23"/>
    <p:sldId id="367" r:id="rId24"/>
    <p:sldId id="366" r:id="rId25"/>
    <p:sldId id="322" r:id="rId26"/>
    <p:sldId id="349" r:id="rId27"/>
    <p:sldId id="350" r:id="rId28"/>
    <p:sldId id="314" r:id="rId29"/>
    <p:sldId id="331" r:id="rId30"/>
    <p:sldId id="381" r:id="rId31"/>
    <p:sldId id="382" r:id="rId32"/>
    <p:sldId id="383" r:id="rId33"/>
    <p:sldId id="334" r:id="rId3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0033CC"/>
    <a:srgbClr val="847E7C"/>
    <a:srgbClr val="36426F"/>
    <a:srgbClr val="FF6600"/>
    <a:srgbClr val="E6E6E6"/>
    <a:srgbClr val="BDD7EE"/>
    <a:srgbClr val="05683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022F1-78D8-40C1-93FA-86800CC4E234}" type="datetimeFigureOut">
              <a:rPr lang="th-TH" smtClean="0"/>
              <a:t>04/03/63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F2C86-4037-4459-ABA8-8A35DE16E3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87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F2C86-4037-4459-ABA8-8A35DE16E39F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426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F2C86-4037-4459-ABA8-8A35DE16E39F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2508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F2C86-4037-4459-ABA8-8A35DE16E39F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891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F2C86-4037-4459-ABA8-8A35DE16E39F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759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7683-7504-4392-B53E-38380B8BC3CF}" type="datetime1">
              <a:rPr lang="th-TH" smtClean="0"/>
              <a:t>04/03/63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61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880D-046C-4A74-A75A-DEDE0330307C}" type="datetime1">
              <a:rPr lang="th-TH" smtClean="0"/>
              <a:t>04/03/63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098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BAAF-15FC-444E-BCD0-BC7927F47AD6}" type="datetime1">
              <a:rPr lang="th-TH" smtClean="0"/>
              <a:t>04/03/63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096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D2BD-C440-483B-8DF1-07B10CFBF08E}" type="datetime1">
              <a:rPr lang="th-TH" smtClean="0"/>
              <a:t>04/03/63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8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B9C-6A64-47CA-9830-FB410BFB9394}" type="datetime1">
              <a:rPr lang="th-TH" smtClean="0"/>
              <a:t>04/03/63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911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6642-00D0-450A-B81D-7D9AF0D33657}" type="datetime1">
              <a:rPr lang="th-TH" smtClean="0"/>
              <a:t>04/03/63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713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2674-E6FE-4598-B559-705D31217DAC}" type="datetime1">
              <a:rPr lang="th-TH" smtClean="0"/>
              <a:t>04/03/63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94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54CB-EFE8-42EE-A008-F9FDAFA8A95D}" type="datetime1">
              <a:rPr lang="th-TH" smtClean="0"/>
              <a:t>04/03/63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933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00B6-331D-4C0A-B2BB-2A38D66D9261}" type="datetime1">
              <a:rPr lang="th-TH" smtClean="0"/>
              <a:t>04/03/63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717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45D5-F846-4593-ACCC-68D30760C448}" type="datetime1">
              <a:rPr lang="th-TH" smtClean="0"/>
              <a:t>04/03/63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622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1286-66DE-4B6B-9385-43ECABC245BC}" type="datetime1">
              <a:rPr lang="th-TH" smtClean="0"/>
              <a:t>04/03/63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03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1AC6CC-4143-4F56-AD61-936CE4D1D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1097"/>
          <a:stretch/>
        </p:blipFill>
        <p:spPr>
          <a:xfrm>
            <a:off x="0" y="-14360"/>
            <a:ext cx="12192000" cy="6872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6FE53-88A5-480B-808D-B0B7281BF7D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7" y="83887"/>
            <a:ext cx="949043" cy="9511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4482"/>
            <a:ext cx="10515600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9019"/>
            <a:ext cx="10515600" cy="386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9829-8145-44C1-9E69-C3A61EF0DEC0}" type="datetime1">
              <a:rPr lang="th-TH" smtClean="0"/>
              <a:pPr/>
              <a:t>04/03/63</a:t>
            </a:fld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987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94BA53F5-E4C3-41BE-8077-3A68E89451B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8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33CC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4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809625" indent="-3524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q"/>
        <a:defRPr sz="40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343025" indent="-428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793875" indent="-4222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32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dc.moph.go.th/viralpneumonia/guidelines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dc.moph.go.th/viralpneumonia/guidelines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ac-lshtm.shinyapps.io/ncov_track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15" y="1270704"/>
            <a:ext cx="10352547" cy="1013693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แนวทางเฝ้าระวังและสอบสวน</a:t>
            </a:r>
            <a:r>
              <a:rPr lang="th-TH" sz="4800" dirty="0">
                <a:solidFill>
                  <a:srgbClr val="002060"/>
                </a:solidFill>
              </a:rPr>
              <a:t>โรคติดเชื้อไวรัสโค</a:t>
            </a:r>
            <a:r>
              <a:rPr lang="th-TH" sz="4800" dirty="0" err="1">
                <a:solidFill>
                  <a:srgbClr val="002060"/>
                </a:solidFill>
              </a:rPr>
              <a:t>โร</a:t>
            </a:r>
            <a:r>
              <a:rPr lang="th-TH" sz="4800" dirty="0">
                <a:solidFill>
                  <a:srgbClr val="002060"/>
                </a:solidFill>
              </a:rPr>
              <a:t>นา </a:t>
            </a:r>
            <a:r>
              <a:rPr lang="en-US" sz="4800" dirty="0">
                <a:solidFill>
                  <a:srgbClr val="002060"/>
                </a:solidFill>
              </a:rPr>
              <a:t>2019</a:t>
            </a:r>
            <a:endParaRPr lang="th-TH" sz="4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04581" y="5665936"/>
            <a:ext cx="612860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/>
                <a:hlinkClick r:id="rId2"/>
              </a:rPr>
              <a:t>https://ddc.moph.go.th/viralpneumonia/guidelines.php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8AC40-D272-40F6-B951-080F0E956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45" t="32751" r="44005" b="46537"/>
          <a:stretch/>
        </p:blipFill>
        <p:spPr>
          <a:xfrm>
            <a:off x="819144" y="4120990"/>
            <a:ext cx="1420428" cy="1420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AA67D0-0BA3-4E7D-95FE-288FD01A42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67" t="22783" r="13932" b="22589"/>
          <a:stretch/>
        </p:blipFill>
        <p:spPr>
          <a:xfrm>
            <a:off x="3045040" y="2392800"/>
            <a:ext cx="2620952" cy="3456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78C23-2395-4415-841F-4E8F77F9CF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50" t="9579" r="13859" b="10667"/>
          <a:stretch/>
        </p:blipFill>
        <p:spPr>
          <a:xfrm>
            <a:off x="5995566" y="2386958"/>
            <a:ext cx="5720936" cy="34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7DD66-16ED-4538-8AE8-CFB2DFB2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10</a:t>
            </a:fld>
            <a:endParaRPr lang="th-T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37F05D-F590-4C56-BAF2-A051CE9D0BDD}"/>
              </a:ext>
            </a:extLst>
          </p:cNvPr>
          <p:cNvSpPr txBox="1">
            <a:spLocks/>
          </p:cNvSpPr>
          <p:nvPr/>
        </p:nvSpPr>
        <p:spPr>
          <a:xfrm>
            <a:off x="247711" y="2337300"/>
            <a:ext cx="1825732" cy="2783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r>
              <a:rPr lang="th-TH" sz="2800" dirty="0"/>
              <a:t>นิยามที่อธิบายในสไลด์ที่ผ่านมา มีไฟล์ </a:t>
            </a:r>
            <a:r>
              <a:rPr lang="en-US" sz="2800" dirty="0"/>
              <a:t>PDF </a:t>
            </a:r>
            <a:r>
              <a:rPr lang="th-TH" sz="2800" dirty="0"/>
              <a:t>สรุปดาวน์โหลดได้จากเว็บกรมควบคุมโรค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C5488E-8EB4-41B1-8E0D-671A1188E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7" t="13463" r="18082" b="5501"/>
          <a:stretch/>
        </p:blipFill>
        <p:spPr>
          <a:xfrm>
            <a:off x="3116062" y="1271491"/>
            <a:ext cx="6999050" cy="491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3B46-13EB-4CBC-AA4C-4DAECE8B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11</a:t>
            </a:fld>
            <a:endParaRPr lang="th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1AE233-BE1C-416C-B851-32BF36859A83}"/>
              </a:ext>
            </a:extLst>
          </p:cNvPr>
          <p:cNvSpPr/>
          <p:nvPr/>
        </p:nvSpPr>
        <p:spPr>
          <a:xfrm>
            <a:off x="1215655" y="2014614"/>
            <a:ext cx="103253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หากพบผู้ป่วยเข้าเกณฑ์สอบสวนโรคให้พิจารณา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แยกกักผู้ป่วย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ให้อยู่ในพื้นที่ที่กำหนดไม่ให้ แพร่เชื้อไปสู่บุคคลอื่นตามแนวทางของกรมการแพทย์   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ให้โรงพยาบาล หรือ สถานบริการทางการแพทย์และสาธารณสุข แจ้งสำนักงานสาธารณสุขจังหวัด หรือสำนักอนามัย กรุงเทพมหานคร ทันที 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 หรือสำนักอนามัย กรุงเทพมหานคร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แจ้งสำนักงานป้องกันควบคุมโรคใน เขตที่รับผิดชอบ/สถาบันป้องกันควบคุมโรคเขตเมือง ภายใน 3 ชั่วโมง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หลังพบผู้ป่วยเข้าเกณฑ์ สอบสวนโรค ตามแนวทางที่กำหนด 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สำนักงานป้องกันควบคุมโรคที่ 1-12 /สถาบันป้องกันควบคุมโรคเขตเมือง ให้รหัสผู้ป่วยและบันทึก ข้อมูลในระบบออนไลน์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CE7BF-AC6E-488F-8202-3BE46E7ADF94}"/>
              </a:ext>
            </a:extLst>
          </p:cNvPr>
          <p:cNvSpPr/>
          <p:nvPr/>
        </p:nvSpPr>
        <p:spPr>
          <a:xfrm>
            <a:off x="443073" y="1384734"/>
            <a:ext cx="37289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ระบบการรายงานการระบาด</a:t>
            </a:r>
          </a:p>
        </p:txBody>
      </p:sp>
    </p:spTree>
    <p:extLst>
      <p:ext uri="{BB962C8B-B14F-4D97-AF65-F5344CB8AC3E}">
        <p14:creationId xmlns:p14="http://schemas.microsoft.com/office/powerpoint/2010/main" val="148001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2AF377-6DD8-40E2-BA27-3051837D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12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9551D-5B55-4F5A-BE90-B6C7ADF85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5" t="22380" r="29951" b="25954"/>
          <a:stretch/>
        </p:blipFill>
        <p:spPr>
          <a:xfrm>
            <a:off x="513341" y="1896746"/>
            <a:ext cx="5939160" cy="4305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E114BF-8E73-49A6-A785-43CB0F11693A}"/>
              </a:ext>
            </a:extLst>
          </p:cNvPr>
          <p:cNvSpPr txBox="1"/>
          <p:nvPr/>
        </p:nvSpPr>
        <p:spPr>
          <a:xfrm>
            <a:off x="6716041" y="2134841"/>
            <a:ext cx="5042517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หากเป็นรายแรกของพื้นที่หรือประเมินความพร้อมแล้วพบว่า ต้องการให้ทีมสอบสวนระดับสูงขึ้นไปร่วมสอบสวน สามารถประสานงานขอการสนับสนุนได้ </a:t>
            </a:r>
          </a:p>
          <a:p>
            <a:pPr marL="514350" indent="-514350">
              <a:buAutoNum type="arabicPeriod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กรณีพื้นที่กรุงเทพมหานคร ให้ใช้การตกลงระหว่าง ศูนย์ปฏิบัติการภาวะฉุกเฉินฯ และ สถาบัน ป้องกันควบคุมโรคเขตเมือง กรมควบคุมโรค กระทรวงสาธารณสุข และ กองควบคุมโรคติดต่อ สำนักอนามัย กรุงเทพมหานคร</a:t>
            </a:r>
          </a:p>
          <a:p>
            <a:pPr marL="514350" indent="-514350">
              <a:buAutoNum type="arabicPeriod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เกณฑ์ยุติการสอบสวนผู้ป่วย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เมื่อผู้ป่วยได้รับการวินิจฉัยสุดท้ายว่าไม่ติดเชื้อ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SARS-CoV-2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จำหน่ายออกจากโรงพยาบาล หรือ กรณีไม่ได้รับการรักษาในโรงพยาบาลแล้วอาการหายเป็นปกติ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0E480-9C58-4281-BC9C-C0FDE0A066D3}"/>
              </a:ext>
            </a:extLst>
          </p:cNvPr>
          <p:cNvSpPr/>
          <p:nvPr/>
        </p:nvSpPr>
        <p:spPr>
          <a:xfrm>
            <a:off x="417574" y="1160046"/>
            <a:ext cx="67986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เกณฑ์การออกสอบสวนโรค และค้นหาติดตามผู้สัมผัส</a:t>
            </a:r>
          </a:p>
        </p:txBody>
      </p:sp>
    </p:spTree>
    <p:extLst>
      <p:ext uri="{BB962C8B-B14F-4D97-AF65-F5344CB8AC3E}">
        <p14:creationId xmlns:p14="http://schemas.microsoft.com/office/powerpoint/2010/main" val="9164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BC7EF-AA5C-4CAA-9EC7-13789CC5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13</a:t>
            </a:fld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D8980-F314-458D-9AAE-77AA879934B3}"/>
              </a:ext>
            </a:extLst>
          </p:cNvPr>
          <p:cNvSpPr/>
          <p:nvPr/>
        </p:nvSpPr>
        <p:spPr>
          <a:xfrm>
            <a:off x="417574" y="1152195"/>
            <a:ext cx="113575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เกณฑ์การออกสอบสวนโรคกรณีเหตุการณ์อาการติดเชื้อระบบทางเดินหายใจเป็นกลุ่มก้อน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AE026-0A9C-48DB-91F3-C816D3113D38}"/>
              </a:ext>
            </a:extLst>
          </p:cNvPr>
          <p:cNvSpPr txBox="1"/>
          <p:nvPr/>
        </p:nvSpPr>
        <p:spPr>
          <a:xfrm>
            <a:off x="673560" y="1957288"/>
            <a:ext cx="111016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การสอบสวนเหตุการณ์กลุ่มก้อน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cluster)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ของผู้มีอาการติดเชื้อระบบทางเดินหายใจ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Acute respiratory tract infection - ARI)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rapid test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PCR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ต่อเชื้อไวรัสไข้หวัดใหญ่แล้วให้ผลลบทุกราย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C175B-82C3-4359-A9B9-87BBDF4F2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90" t="39353" r="29151" b="38473"/>
          <a:stretch/>
        </p:blipFill>
        <p:spPr>
          <a:xfrm>
            <a:off x="1970842" y="3198393"/>
            <a:ext cx="7634797" cy="23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3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E28A1-B074-4993-BD25-EEBDA020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14</a:t>
            </a:fld>
            <a:endParaRPr lang="th-T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D052F9-E819-4CD5-AFAD-62E69985E006}"/>
              </a:ext>
            </a:extLst>
          </p:cNvPr>
          <p:cNvSpPr/>
          <p:nvPr/>
        </p:nvSpPr>
        <p:spPr>
          <a:xfrm>
            <a:off x="150920" y="551537"/>
            <a:ext cx="2258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การสอบสวนโรค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3448A-01A8-460B-A4D1-0E62934CCE95}"/>
              </a:ext>
            </a:extLst>
          </p:cNvPr>
          <p:cNvSpPr/>
          <p:nvPr/>
        </p:nvSpPr>
        <p:spPr>
          <a:xfrm>
            <a:off x="-1" y="1164134"/>
            <a:ext cx="12389005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สัมภาษณ์ผู้ป่วย ญาติ และทบทวนเวชระเบียนผู้ป่วย รวมทั้งขอถ่ายรูปฟิล์ม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เอ็กซเรย์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ปอด ใช้แบบฟอร์ม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Novelcorona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ในการสอบสวนโรค 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การเก็บตัวอย่างส่งตรวจ 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ในกรณีของผู้ป่วยที่มีอาการทางระบบทางเดินหายใจส่วนบน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URI)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Nasopharyngeal swab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Throat swab/ Oropharyngeal swab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ใส่ใน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VTM/UTM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Nasopharyngeal aspirate, Nasopharyngeal wash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ใส่ในภาชนะเก็บตัวอย่างปลอดเชื้อ เพื่อตรวจ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SARS-CoV-2 PCR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Nasopharyngeal swab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Throat swab/ Oropharyngeal swab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ใส่ใน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VTM/UTM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ในกรณีของผู้ป่วยที่มีอาการทางระบบทางเดินหายใจส่วนล่าง (เช่น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pneumonia, ARDS)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ให้เก็บตัวอย่างในข้อ 2.1 และ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2.2.1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ผู้ป่วยที่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ไม่ได้ใส่ท่อช่วยหายใจ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และเก็บเสมหะใส่ในภาชนะเก็บตัวอย่างปลอดเชื้อ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sterile)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ใส่ใน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VTM/UTM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SARS-CoV-2 PCR 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2.2.2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ผู้ป่วยที่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ใส่ท่อช่วยหายใจ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tracheal suction secretion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ใส่ใน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sterile container (2-3 mL)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หากไม่มี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secretion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ตัดปลาย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suction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ใส่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VTM/UTM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SARS-CoV-2 PCR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2.2.3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ในกรณีที่ผู้ป่วย</a:t>
            </a: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ถ้าใส่ท่อช่วยหายใจให้เก็บตัวอย่าง และส่งตรวจตามข้อ 2.2.2 หากไม่ได้ใส่ท่อช่วย หายใจให้เก็บชิ้นเนื้อปอดใส่ในภาชนะปลอดเชื้อที่มีน้ำเกลืออยู่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saline)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937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15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CCE9F-68FD-481B-831E-6073EC96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89" y="139923"/>
            <a:ext cx="8742422" cy="657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66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39" y="1206360"/>
            <a:ext cx="3454400" cy="10607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VTM</a:t>
            </a:r>
            <a:br>
              <a:rPr lang="en-US" sz="3200" dirty="0"/>
            </a:br>
            <a:r>
              <a:rPr lang="en-US" sz="3200" dirty="0"/>
              <a:t>Viral Transport Media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16</a:t>
            </a:fld>
            <a:endParaRPr lang="th-TH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1872" y="2501303"/>
            <a:ext cx="2426335" cy="365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6" name="Picture 5" descr="UT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5" y="2382722"/>
            <a:ext cx="2752901" cy="365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969763" y="1206360"/>
            <a:ext cx="3881120" cy="106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UTM</a:t>
            </a:r>
            <a:br>
              <a:rPr lang="en-US" dirty="0"/>
            </a:br>
            <a:r>
              <a:rPr lang="en-US" dirty="0"/>
              <a:t>Universal Transport Media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314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5D13E-80A9-47BE-9A69-75682C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17</a:t>
            </a:fld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C0CF8-804C-43DA-B149-7D76BDB9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1009695"/>
            <a:ext cx="9565453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9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DEF60-5EF9-43A0-855F-AB48B4D6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18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C0C09-E044-4204-AD26-B837984BB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5" t="11707" r="14664" b="5854"/>
          <a:stretch/>
        </p:blipFill>
        <p:spPr>
          <a:xfrm>
            <a:off x="1583473" y="702682"/>
            <a:ext cx="9378176" cy="56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18459C-49FA-464F-8DE1-100AFCEA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19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BFF19-E31B-4C49-A072-33DDF14F3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2" t="8781" r="8171" b="9431"/>
          <a:stretch/>
        </p:blipFill>
        <p:spPr>
          <a:xfrm>
            <a:off x="1116980" y="747287"/>
            <a:ext cx="9958040" cy="56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8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</a:t>
            </a:fld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0E0FF-B64A-4A39-B811-CFA18C7EBCFD}"/>
              </a:ext>
            </a:extLst>
          </p:cNvPr>
          <p:cNvSpPr txBox="1"/>
          <p:nvPr/>
        </p:nvSpPr>
        <p:spPr>
          <a:xfrm>
            <a:off x="3514166" y="3828328"/>
            <a:ext cx="4580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2563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ปรับนิยาม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พื้นที่ระบาด อ้างอิงประกาศหน้าเว็บกรม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D4E08-4A66-4D2D-B311-3F702A6D4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51" t="54110" r="31189" b="23365"/>
          <a:stretch/>
        </p:blipFill>
        <p:spPr>
          <a:xfrm>
            <a:off x="2826190" y="1535837"/>
            <a:ext cx="5956916" cy="21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5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58A65-0BD6-4DD5-8DCD-898015F0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20</a:t>
            </a:fld>
            <a:endParaRPr lang="th-T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C69CBA-F0EE-4D4E-807C-84AF2B1A15FD}"/>
              </a:ext>
            </a:extLst>
          </p:cNvPr>
          <p:cNvSpPr/>
          <p:nvPr/>
        </p:nvSpPr>
        <p:spPr>
          <a:xfrm>
            <a:off x="133165" y="1412671"/>
            <a:ext cx="2258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การสอบสวนโรค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CB9263-E676-44EC-BF9B-FEFFC2F05ED2}"/>
              </a:ext>
            </a:extLst>
          </p:cNvPr>
          <p:cNvSpPr txBox="1">
            <a:spLocks/>
          </p:cNvSpPr>
          <p:nvPr/>
        </p:nvSpPr>
        <p:spPr>
          <a:xfrm>
            <a:off x="323295" y="2186063"/>
            <a:ext cx="10700657" cy="1959810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4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  <a:defRPr sz="40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343025" indent="-428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793875" indent="-422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/>
              <a:t>กรณีที่ผลการตรวจผู้ป่วยเป็นลบ และผู้ป่วยมีอาการไม่ดีขึ้น อาจมีสาเหตุจากตัวอย่างที่ไม่เหมาะสม หรือด้อยคุณภาพ ควรทบทวนวิธีเก็บและนำส่งตัวอย่าง แล้วเก็บตัวอย่างตรวจซ้ำหลังจากเก็บตัวอย่างครั้งแรก 24 ชั่วโมง</a:t>
            </a:r>
          </a:p>
          <a:p>
            <a:r>
              <a:rPr lang="th-TH" sz="2800" dirty="0"/>
              <a:t>ในกรณีกลุ่มก้อน หากพบว่าไม่มีผู้ป่วยรายใดเลยให้ผลบวกต่อเชื้อไวรัสไข้หวัดใหญ่ ให้เก็บตัวอย่างจากผู้ป่วยที่มี อาการชัดเจน ณ วันที่สอบสวนโรค จำนวนร้อยละ 10 ของจำนวนผู้ป่วยทั้งหมด (อย่างน้อย 3 รายแต่ไม่เกิน 10 ราย) จากกลุ่มก้อนนั้น ๆ ส่งตรวจ </a:t>
            </a:r>
          </a:p>
          <a:p>
            <a:pPr lvl="1"/>
            <a:r>
              <a:rPr lang="en-US" sz="2400" dirty="0"/>
              <a:t>PCR </a:t>
            </a:r>
            <a:r>
              <a:rPr lang="th-TH" sz="2400" dirty="0"/>
              <a:t>ต่อเชื้อไวรัสไข้หวัดใหญ่ </a:t>
            </a:r>
          </a:p>
          <a:p>
            <a:pPr lvl="1"/>
            <a:r>
              <a:rPr lang="th-TH" sz="2400" dirty="0"/>
              <a:t> </a:t>
            </a:r>
            <a:r>
              <a:rPr lang="en-US" sz="2400" dirty="0"/>
              <a:t>PCR </a:t>
            </a:r>
            <a:r>
              <a:rPr lang="th-TH" sz="2400" dirty="0"/>
              <a:t>ต่อเชื้อไวรัสโค</a:t>
            </a:r>
            <a:r>
              <a:rPr lang="th-TH" sz="2400" dirty="0" err="1"/>
              <a:t>โร</a:t>
            </a:r>
            <a:r>
              <a:rPr lang="th-TH" sz="2400" dirty="0"/>
              <a:t>นา 2019</a:t>
            </a:r>
          </a:p>
          <a:p>
            <a:r>
              <a:rPr lang="th-TH" sz="2800" dirty="0"/>
              <a:t>การเก็บข้อมูลผลการสอบสวน เก็บเป็นเอกสาร ไฟล์ และบันทึกข้อมูลในระบบออนไลน์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3461055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6396D-AFAD-49B2-A295-0AF6CEEF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21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8106E-A527-45EA-B226-98176944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5" t="11220" r="7805" b="5040"/>
          <a:stretch/>
        </p:blipFill>
        <p:spPr>
          <a:xfrm>
            <a:off x="988741" y="557561"/>
            <a:ext cx="10214517" cy="57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4CBFE5-3148-4E2C-8B97-768798E36956}"/>
              </a:ext>
            </a:extLst>
          </p:cNvPr>
          <p:cNvSpPr txBox="1">
            <a:spLocks/>
          </p:cNvSpPr>
          <p:nvPr/>
        </p:nvSpPr>
        <p:spPr>
          <a:xfrm>
            <a:off x="389965" y="136526"/>
            <a:ext cx="10664115" cy="13793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ผู้สัมผัสใกล้ชิด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22</a:t>
            </a:fld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5A3F44-8099-4869-BBA0-CCC1C6DE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5" y="1286571"/>
            <a:ext cx="11676190" cy="5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4CBFE5-3148-4E2C-8B97-768798E36956}"/>
              </a:ext>
            </a:extLst>
          </p:cNvPr>
          <p:cNvSpPr txBox="1">
            <a:spLocks/>
          </p:cNvSpPr>
          <p:nvPr/>
        </p:nvSpPr>
        <p:spPr>
          <a:xfrm>
            <a:off x="389965" y="190314"/>
            <a:ext cx="10664115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หลักแนวคิด - การติดตามผู้สัมผัสใกล้ชิด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85A02E-A4BE-4738-9356-A6E2BDC15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>
                <a:solidFill>
                  <a:srgbClr val="0033CC"/>
                </a:solidFill>
              </a:rPr>
              <a:t>Contact tracing </a:t>
            </a:r>
            <a:r>
              <a:rPr lang="en-US" dirty="0"/>
              <a:t>– </a:t>
            </a:r>
            <a:r>
              <a:rPr lang="th-TH" dirty="0"/>
              <a:t>เมื่อพบผู้ป่วยยืนยันหรือเข้าข่าย จะติดตามหาว่า มีผู้สัมผัสซึ่งอาจจะได้รับเชื้อ เกิดโรคหรือไม่  ทั้งนี้มีกิจกรรมและประเด็นสำคัญคือ</a:t>
            </a:r>
          </a:p>
          <a:p>
            <a:pPr lvl="1"/>
            <a:r>
              <a:rPr lang="th-TH" dirty="0"/>
              <a:t>หาข้อมูลจากผู้ป่วย บุคคล(เช่น ญาติ)</a:t>
            </a:r>
            <a:r>
              <a:rPr lang="en-US" dirty="0"/>
              <a:t> </a:t>
            </a:r>
            <a:r>
              <a:rPr lang="th-TH" dirty="0"/>
              <a:t>และแหล่งข้อมูลที่เกี่ยวข้อง(ข้อมูลการเดินทาง ฯ)</a:t>
            </a:r>
          </a:p>
          <a:p>
            <a:pPr lvl="1"/>
            <a:r>
              <a:rPr lang="th-TH" dirty="0"/>
              <a:t>หาตัวผู้สัมผัส – แจ้งว่าเขาอาจสัมผัสโรค ช่วยให้เข้าถึงการวินิจฉัยและรักษา โดยทั่วไปจะไม่แจ้งว่าผู้ป่วยเป็นใคร</a:t>
            </a:r>
          </a:p>
          <a:p>
            <a:pPr lvl="1"/>
            <a:r>
              <a:rPr lang="th-TH" dirty="0"/>
              <a:t>เป็นหน้าที่ในการควบคุมโรค โดยมีกฎหมายรองรับ และดำเนินการโดยสอดคล้องกับหลักจริยธรรม</a:t>
            </a:r>
            <a:endParaRPr lang="en-US" dirty="0"/>
          </a:p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Reverse contact tracing </a:t>
            </a:r>
            <a:r>
              <a:rPr lang="th-TH" dirty="0"/>
              <a:t>หรือ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Source case investigation</a:t>
            </a:r>
            <a:r>
              <a:rPr lang="th-TH" dirty="0"/>
              <a:t> -  เมื่อพบผู้ป่วยยืนยันหรือเข้าข่าย จะสอบถามหาว่า ก่อนป่วย </a:t>
            </a:r>
            <a:r>
              <a:rPr lang="en-US" dirty="0"/>
              <a:t>1 </a:t>
            </a:r>
            <a:r>
              <a:rPr lang="th-TH" dirty="0"/>
              <a:t>ระยะฟักตัวที่ยาวที่สุด ผู้ป่วยไปสัมผัสใกล้ชิดกับผู้ป่วยรายใดหรือไม่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258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4CBFE5-3148-4E2C-8B97-768798E36956}"/>
              </a:ext>
            </a:extLst>
          </p:cNvPr>
          <p:cNvSpPr txBox="1">
            <a:spLocks/>
          </p:cNvSpPr>
          <p:nvPr/>
        </p:nvSpPr>
        <p:spPr>
          <a:xfrm>
            <a:off x="389965" y="190314"/>
            <a:ext cx="10664115" cy="1325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การจัดกลุ่มผู้สัมผัสใกล้ชิดตามระดับความเสี่ยงต่อการรับเชื้อ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(1)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24</a:t>
            </a:fld>
            <a:endParaRPr lang="th-T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E9CEB-24B2-49C1-9F09-C69B47FE6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7" t="23740" r="30578" b="53496"/>
          <a:stretch/>
        </p:blipFill>
        <p:spPr>
          <a:xfrm>
            <a:off x="2648415" y="2102005"/>
            <a:ext cx="8094667" cy="26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1060BC-AF6D-4214-85F3-7B4279ABD3A5}"/>
              </a:ext>
            </a:extLst>
          </p:cNvPr>
          <p:cNvSpPr txBox="1">
            <a:spLocks/>
          </p:cNvSpPr>
          <p:nvPr/>
        </p:nvSpPr>
        <p:spPr>
          <a:xfrm>
            <a:off x="838200" y="15269"/>
            <a:ext cx="10515600" cy="988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การจัดกลุ่มผู้สัมผัสใกล้ชิดตามระดับความเสี่ยงต่อการรับเชื้อ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25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B0432-122F-404F-9136-ED2D929A5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11" y="1118946"/>
            <a:ext cx="9300754" cy="3047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ADBDC-1A05-4982-AB2D-77BBEBFC4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48" t="46076" r="30581" b="18639"/>
          <a:stretch/>
        </p:blipFill>
        <p:spPr>
          <a:xfrm>
            <a:off x="1367564" y="2330605"/>
            <a:ext cx="9300754" cy="45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1060BC-AF6D-4214-85F3-7B4279ABD3A5}"/>
              </a:ext>
            </a:extLst>
          </p:cNvPr>
          <p:cNvSpPr txBox="1">
            <a:spLocks/>
          </p:cNvSpPr>
          <p:nvPr/>
        </p:nvSpPr>
        <p:spPr>
          <a:xfrm>
            <a:off x="838200" y="15269"/>
            <a:ext cx="10515600" cy="988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การจัดกลุ่มผู้สัมผัสใกล้ชิดตามระดับความเสี่ยงต่อการรับเชื้อ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26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1FFA1-F3AA-4026-B32D-90EE909F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91" y="841332"/>
            <a:ext cx="7942218" cy="26026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BFE1EC-8E17-454E-A871-BA04AEA04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7" t="22602" r="30305" b="33658"/>
          <a:stretch/>
        </p:blipFill>
        <p:spPr>
          <a:xfrm>
            <a:off x="2124891" y="1900464"/>
            <a:ext cx="8033870" cy="503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95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1060BC-AF6D-4214-85F3-7B4279ABD3A5}"/>
              </a:ext>
            </a:extLst>
          </p:cNvPr>
          <p:cNvSpPr txBox="1">
            <a:spLocks/>
          </p:cNvSpPr>
          <p:nvPr/>
        </p:nvSpPr>
        <p:spPr>
          <a:xfrm>
            <a:off x="838200" y="218469"/>
            <a:ext cx="10515600" cy="988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การจัดกลุ่มผู้สัมผัสใกล้ชิดตามระดับความเสี่ยงต่อการรับเชื้อ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(4)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27</a:t>
            </a:fld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3284D-28E4-4219-8357-7CC026556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8" t="22764" r="29756" b="40000"/>
          <a:stretch/>
        </p:blipFill>
        <p:spPr>
          <a:xfrm>
            <a:off x="1672683" y="1427357"/>
            <a:ext cx="8486079" cy="4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08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28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5567680" y="3657600"/>
            <a:ext cx="1300480" cy="18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538" y="470219"/>
            <a:ext cx="5313542" cy="6071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ใครคือ </a:t>
            </a:r>
            <a:r>
              <a:rPr lang="en-US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High risk contact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สมาชิกในครอบครัว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ผป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ผู้ท่องเที่ยวร่วมกลุ่ม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ผู้โดยสารแถวเดียวกัน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+ 2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แถวหน้า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+ 2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แถวหลัง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พนง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บนเครื่องบิน โซน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ผป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เจ้าหน้าที่ด่านที่ตรวจ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ผป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พยบ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คนมาเยี่ยม ที่ไม่สวม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PPE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ผป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อื่นที่อยู่ห้องเดียวกัน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จนท แล็บ ที่ไม่สวม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PPE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ผู้ร่วมงาน ร่วมโรงเรียน ที่พบปะ ขณะ 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ผป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มีอาการ หรือ สัมผัสสารคัดหลั่งโดน ไอจาม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F70359-749E-467A-AC23-4066B5C6B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8" t="17397" r="33506" b="11545"/>
          <a:stretch/>
        </p:blipFill>
        <p:spPr>
          <a:xfrm>
            <a:off x="6010507" y="232239"/>
            <a:ext cx="5411316" cy="64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01F8-5D12-4921-A48D-5D31117E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2390"/>
            <a:ext cx="4160520" cy="9282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การจัดการผู้สัมผัสเสี่ยงต่ำ</a:t>
            </a:r>
            <a:endParaRPr lang="th-T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1372-0D0D-41B5-BC0D-C01D3BE44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000" dirty="0"/>
              <a:t>ให้ดำเนินชีวิตตามปกติ แต่หลีกเลี่ยงการเดินทางไปในที่ที่มีคนจำนวนมาก สังเกตอาการตนเอง (</a:t>
            </a:r>
            <a:r>
              <a:rPr lang="en-US" sz="3000" dirty="0"/>
              <a:t>self monitoring) </a:t>
            </a:r>
            <a:r>
              <a:rPr lang="th-TH" sz="3000" dirty="0"/>
              <a:t>เป็นเวลา 14 วันหลังวันที่สัมผัสผู้ป่วยยืนยันครั้งสุดท้าย</a:t>
            </a:r>
          </a:p>
          <a:p>
            <a:r>
              <a:rPr lang="th-TH" sz="3000" dirty="0"/>
              <a:t>หากมีไข้หรืออาการของระบบทางเดินหายใจให้แจ้งเจ้าหน้าที่สาธารณสุขทันที เพื่อเก็บสิ่งส่งตรวจ ติดตามอาการและวัดไข้ ตามแนวทางผู้สัมผัสที่มีความเสี่ยงสูง 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หากอาการเข้าได้กับ </a:t>
            </a:r>
            <a:r>
              <a:rPr lang="en-US" sz="3000" dirty="0"/>
              <a:t> PUI</a:t>
            </a:r>
            <a:r>
              <a:rPr lang="th-TH" sz="3000" dirty="0"/>
              <a:t> ให้ดำเนินการตามแนวทาง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PUI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19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6920" cy="4351338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นิยาม</a:t>
            </a:r>
          </a:p>
          <a:p>
            <a:r>
              <a:rPr lang="th-TH" dirty="0"/>
              <a:t>ขั้นตอนรายงานการระบาด</a:t>
            </a:r>
          </a:p>
          <a:p>
            <a:r>
              <a:rPr lang="th-TH" dirty="0"/>
              <a:t>การสอบสวนและเก็บตัวอย่าง</a:t>
            </a:r>
          </a:p>
          <a:p>
            <a:r>
              <a:rPr lang="th-TH" dirty="0"/>
              <a:t>การติดตามผู้สัมผัส</a:t>
            </a:r>
          </a:p>
          <a:p>
            <a:pPr lvl="1"/>
            <a:r>
              <a:rPr lang="en-US" dirty="0"/>
              <a:t>High risk</a:t>
            </a:r>
          </a:p>
          <a:p>
            <a:pPr lvl="1"/>
            <a:r>
              <a:rPr lang="en-US" dirty="0"/>
              <a:t>Low risk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3</a:t>
            </a:fld>
            <a:endParaRPr lang="th-TH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825625"/>
            <a:ext cx="4566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ภาคผนวก </a:t>
            </a:r>
          </a:p>
          <a:p>
            <a:pPr lvl="1"/>
            <a:r>
              <a:rPr lang="th-TH" dirty="0"/>
              <a:t>แบบรายงาน</a:t>
            </a:r>
          </a:p>
          <a:p>
            <a:pPr lvl="1"/>
            <a:r>
              <a:rPr lang="th-TH" dirty="0"/>
              <a:t>การป้องกันตนเองของผู้สอบสวน</a:t>
            </a:r>
            <a:endParaRPr lang="en-US" dirty="0"/>
          </a:p>
          <a:p>
            <a:pPr lvl="1"/>
            <a:r>
              <a:rPr lang="th-TH" dirty="0"/>
              <a:t>การส่งตรวจและประสานงานแล็บ</a:t>
            </a:r>
            <a:endParaRPr lang="en-US" dirty="0"/>
          </a:p>
          <a:p>
            <a:pPr lvl="1"/>
            <a:r>
              <a:rPr lang="en-US" dirty="0"/>
              <a:t>Home quarantine/</a:t>
            </a:r>
            <a:br>
              <a:rPr lang="en-US" dirty="0"/>
            </a:br>
            <a:r>
              <a:rPr lang="en-US" dirty="0"/>
              <a:t>Home isolation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0945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29CC-B5A1-4B93-8754-018F85A1A8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/>
              <a:t>การค้นหาผู้ป่วยรายอื่นเพิ่มเติม (</a:t>
            </a:r>
            <a:r>
              <a:rPr lang="en-US" sz="3200" dirty="0"/>
              <a:t>Active case finding)  </a:t>
            </a:r>
            <a:r>
              <a:rPr lang="th-TH" sz="3200" dirty="0"/>
              <a:t>กรณีสอบสวนผู้ป่วยยืนยันที่ติดเชื้อในประเทศไทยโดยไม่สามารถหาแหล่งแพร่เชื้อได้ชัดเจน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C775-7F4C-43F7-B65C-726AE2AC2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เมื่อพบผู้ป่วยยืนยันที่ไม่สามารถหาแหล่งโรคที่มาจากพื้นที่ระบาดได้อย่างชัดเจน มีความเป็นไปได้สูงที่ ผู้ป่วยจะได้รับเชื้อมาจากภายในชุมชนที่ผู้ป่วยอยู่อาศัยหรือใช้ชีวิตอยู่ </a:t>
            </a:r>
          </a:p>
          <a:p>
            <a:r>
              <a:rPr lang="th-TH" sz="2800" dirty="0"/>
              <a:t>การค้นหาผู้ป่วยเพิ่มเติมจะขยายวง ให้ครอบคลุมชุมชนที่ผู้ป่วยใช้ชีวิตหรืออาศัยอยู่ โดยไม่จำกัดอยู่เพียงผู้ที่มาสัมผัสใกล้ชิดกับผู้ป่วยโดยขอบเขตการค้นหาผู้ป่วยเพิ่มเติมจะกว้างเท่าใดนั้น ให้พิจารณาโดยใช้หลักที่ว่าจะค้นหาผู้ป่วยราย อื่น ๆ ที่มีโอกาสไปสัมผัสแหล่งโรคเดียวกัน (</a:t>
            </a:r>
            <a:r>
              <a:rPr lang="en-US" sz="2800" dirty="0"/>
              <a:t>common exposure) </a:t>
            </a:r>
            <a:r>
              <a:rPr lang="th-TH" sz="2800" dirty="0"/>
              <a:t>กับผู้ป่วยยืนยัน </a:t>
            </a:r>
          </a:p>
          <a:p>
            <a:r>
              <a:rPr lang="th-TH" sz="2800" dirty="0"/>
              <a:t>ขอบเขตในการค้นหาผู้ป่วย ได้แก่ ผู้ที่อาศัย ทำงาน เรียน หรือใช้ชีวิตประจำวัน อยู่ในชุมชน หรือในบริเวณเดียวกับผู้ป่วย เช่น แผนก/ ชั้นที่ทำงาน โรงเรียน ที่พัก (ค่ายทหาร เรือนจำ) ตึกคอนโดมิเนียม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56D78-D8E8-4C6A-9D18-FFDAC76E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635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5186-96D4-4664-A2C7-6195D534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238"/>
            <a:ext cx="3633439" cy="939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/>
              <a:t>นิยามการค้นหาผู้ป่วยเพิ่มเติม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B9B5E-B3B1-4D91-9A53-CBD135A8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ผู้ป่วยสงสัย (</a:t>
            </a:r>
            <a:r>
              <a:rPr lang="en-US" sz="2800" dirty="0"/>
              <a:t>suspected case) </a:t>
            </a:r>
            <a:r>
              <a:rPr lang="th-TH" sz="2800" dirty="0"/>
              <a:t>ได้แก่ ผู้ป่วยที่มีอุณหภูมิร่างกาย &gt; 37.5 องศาเซลเซียส หรือมี ประวัติไข้ ร่วมกับ อาการอย่างน้อยหนึ่งอาการ ได้แก่ ไอ มีน้ำมูก เจ็บคอ หอบเหนื่อย ตั้งแต่ 14 วันก่อนวันเริ่ม ป่วยของผู้ป่วยยืนยันที่ได้รับการรายงานรายแรก (</a:t>
            </a:r>
            <a:r>
              <a:rPr lang="en-US" sz="2800" dirty="0"/>
              <a:t>Index case) </a:t>
            </a:r>
            <a:r>
              <a:rPr lang="th-TH" sz="2800" dirty="0"/>
              <a:t>จนถึง 28 วันหลังจากพบผู้ป่วยยืนยันราย สุดท้าย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2AF5A-B864-4CF3-8A1F-06562F26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906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4EA1-AEEC-4260-B31A-192AE50E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4482"/>
            <a:ext cx="3521927" cy="8312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dirty="0"/>
              <a:t>การดำเนินงานเมื่อพบผู้ป่วย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A6CBB-A878-4323-A25D-1CA10504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26" y="1895707"/>
            <a:ext cx="10214517" cy="4572155"/>
          </a:xfrm>
        </p:spPr>
        <p:txBody>
          <a:bodyPr>
            <a:normAutofit fontScale="55000" lnSpcReduction="20000"/>
          </a:bodyPr>
          <a:lstStyle/>
          <a:p>
            <a:r>
              <a:rPr lang="th-TH" dirty="0"/>
              <a:t>ผู้ป่วยสงสัย (</a:t>
            </a:r>
            <a:r>
              <a:rPr lang="en-US" dirty="0"/>
              <a:t>suspected case) </a:t>
            </a:r>
            <a:r>
              <a:rPr lang="th-TH" u="sng" dirty="0">
                <a:solidFill>
                  <a:srgbClr val="FF0066"/>
                </a:solidFill>
              </a:rPr>
              <a:t>ทุกรายที่ยังมีอาการ ณ วันสอบสวนโรค ให้ตรวจหาเชื้อ </a:t>
            </a:r>
            <a:r>
              <a:rPr lang="en-US" u="sng" dirty="0">
                <a:solidFill>
                  <a:srgbClr val="FF0066"/>
                </a:solidFill>
              </a:rPr>
              <a:t>SARS-CoV2 </a:t>
            </a:r>
            <a:r>
              <a:rPr lang="en-US" dirty="0"/>
              <a:t>(</a:t>
            </a:r>
            <a:r>
              <a:rPr lang="th-TH" dirty="0"/>
              <a:t>ทำการเก็บตัวอย่างตามแนวทาง</a:t>
            </a:r>
            <a:r>
              <a:rPr lang="en-US" dirty="0"/>
              <a:t> PUI) </a:t>
            </a:r>
            <a:r>
              <a:rPr lang="th-TH" dirty="0"/>
              <a:t>ส่วน</a:t>
            </a:r>
            <a:r>
              <a:rPr lang="th-TH" u="sng" dirty="0">
                <a:solidFill>
                  <a:srgbClr val="FF0066"/>
                </a:solidFill>
              </a:rPr>
              <a:t>ผู้ป่วยสงสัยที่ไม่มีอาการแล้วไม่จำเป็นต้องเก็บตัวอย่าง</a:t>
            </a:r>
          </a:p>
          <a:p>
            <a:r>
              <a:rPr lang="th-TH" dirty="0"/>
              <a:t>ผู้ป่วยสงสัย (</a:t>
            </a:r>
            <a:r>
              <a:rPr lang="en-US" dirty="0"/>
              <a:t>suspected case) </a:t>
            </a:r>
            <a:r>
              <a:rPr lang="th-TH" dirty="0"/>
              <a:t>ทุกรายไม่ว่ายังมีอาการหรือไม่มีอาการ ให้แยกกัก (ให้หยุดงาน/หยุด เรียน) อย่างน้อย 14 วัน นับจากวันเริ่มมีอาการ แม้ว่าอาการจะหายแล้วหรือมีผลตรวจทางห้องปฏิบัติการเป็นลบ หากพบผู้ป่วยสงสัยจำนวนมากอาจพิจารณาจัด </a:t>
            </a:r>
            <a:r>
              <a:rPr lang="en-US" dirty="0"/>
              <a:t>cohort ward </a:t>
            </a:r>
            <a:r>
              <a:rPr lang="th-TH" dirty="0"/>
              <a:t>ในโรงพยาบาล หรือ กำหนดพื้นที่รองรับผู้ป่วยจำนวนมาก</a:t>
            </a:r>
          </a:p>
          <a:p>
            <a:r>
              <a:rPr lang="th-TH" dirty="0"/>
              <a:t>ให้สถานที่ที่พบการระบาด งดกิจกรรมที่มีการชุมนุม รวมคน ประชุมหรือเคลื่อนย้ายคนจำนวนมาก จนถึง 28 วันหลังจากพบผู้ป่วยยืนยันรายสุดท้าย </a:t>
            </a:r>
          </a:p>
          <a:p>
            <a:r>
              <a:rPr lang="th-TH" dirty="0"/>
              <a:t>ทำความสะอาดสถานที่ที่พบการระบาด หรือเกี่ยวข้องกับการระบาด</a:t>
            </a:r>
          </a:p>
          <a:p>
            <a:r>
              <a:rPr lang="th-TH" dirty="0"/>
              <a:t>พิจารณาปิดสถานที่ที่ตามความเหมาะสม หากมีการระบาดต่อเนื่องเกินกว่า 14 วัน นับจากวันที่พบผู้ป่วยยืนยันที่ได้รับการรายงานรายแรก (</a:t>
            </a:r>
            <a:r>
              <a:rPr lang="en-US" dirty="0"/>
              <a:t>Index case)</a:t>
            </a:r>
            <a:endParaRPr lang="th-TH" dirty="0"/>
          </a:p>
          <a:p>
            <a:r>
              <a:rPr lang="th-TH" dirty="0"/>
              <a:t>ให้เฝ้าระวังไปข้างหน้าจนถึง 28 วันหลังจากพบผู้ป่วยยืนยันรายสุดท้าย ระหว่างนั้นถ้ามีผู้ป่วยเข้านิยามผู้ป่วยสงสัยให้เก็บตัวอย่างส่งตรวจหาเชื้อ </a:t>
            </a:r>
            <a:r>
              <a:rPr lang="en-US" dirty="0"/>
              <a:t>SARS-CoV-2  </a:t>
            </a:r>
            <a:r>
              <a:rPr lang="th-TH" dirty="0"/>
              <a:t>ทุกราย  </a:t>
            </a:r>
          </a:p>
          <a:p>
            <a:r>
              <a:rPr lang="th-TH" dirty="0"/>
              <a:t>หากพบการระบาดของโรคติดเชื้อไวรัสโค</a:t>
            </a:r>
            <a:r>
              <a:rPr lang="th-TH" dirty="0" err="1"/>
              <a:t>โร</a:t>
            </a:r>
            <a:r>
              <a:rPr lang="th-TH" dirty="0"/>
              <a:t>นา 2019 เป็นกลุ่มก้อนในชุมชน สามารถดูแนวทางการสอบสวนโรคฯ แบบเป็นกลุ่มก้อน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BACE3-DEC8-4783-9985-3316A742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8064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1700" y="5123201"/>
            <a:ext cx="612860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Angsana New"/>
                <a:hlinkClick r:id="rId2"/>
              </a:rPr>
              <a:t>https://ddc.moph.go.th/viralpneumonia/guidelines.php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19" y="2761451"/>
            <a:ext cx="1332201" cy="1335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2025" y="4480235"/>
            <a:ext cx="2377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56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DDC EOC</a:t>
            </a:r>
            <a:endParaRPr lang="th-TH" b="1" dirty="0">
              <a:solidFill>
                <a:srgbClr val="056839"/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33</a:t>
            </a:fld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D0277-CDBE-4904-BAC3-A8A3C2AF815B}"/>
              </a:ext>
            </a:extLst>
          </p:cNvPr>
          <p:cNvSpPr txBox="1"/>
          <p:nvPr/>
        </p:nvSpPr>
        <p:spPr>
          <a:xfrm>
            <a:off x="6521446" y="6519446"/>
            <a:ext cx="418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https://vac-lshtm.shinyapps.io/ncov_tracker/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2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1162"/>
            <a:ext cx="10515600" cy="114617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Version </a:t>
            </a:r>
            <a:r>
              <a:rPr lang="en-US" sz="4000" dirty="0"/>
              <a:t>3 </a:t>
            </a:r>
            <a:r>
              <a:rPr lang="th-TH" sz="4000" dirty="0"/>
              <a:t>มีนาคม </a:t>
            </a:r>
            <a:r>
              <a:rPr lang="en-US" sz="4000" dirty="0"/>
              <a:t>2563</a:t>
            </a:r>
            <a:b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/>
              <a:t>ประเด็นเด่น -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PUI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อาการ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พื้นที่เสี่ยง/ความเสี่ยง</a:t>
            </a:r>
            <a:endParaRPr lang="th-TH" sz="4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0455"/>
            <a:ext cx="6801853" cy="1240822"/>
          </a:xfrm>
        </p:spPr>
        <p:txBody>
          <a:bodyPr>
            <a:normAutofit fontScale="92500" lnSpcReduction="10000"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อุณหภูมิกาย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37.5 C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ถ้าตรวจที่ รพ. </a:t>
            </a:r>
            <a:r>
              <a:rPr lang="th-TH" sz="4800" dirty="0"/>
              <a:t>– ใช้ประวัติมีไข้ </a:t>
            </a:r>
            <a:r>
              <a:rPr lang="th-TH" sz="4800" dirty="0">
                <a:sym typeface="Wingdings 2" panose="05020102010507070707" pitchFamily="18" charset="2"/>
              </a:rPr>
              <a:t>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4</a:t>
            </a:fld>
            <a:endParaRPr lang="th-TH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BDD9FB-78AA-4070-9BFD-F2F047FA436E}"/>
              </a:ext>
            </a:extLst>
          </p:cNvPr>
          <p:cNvGrpSpPr/>
          <p:nvPr/>
        </p:nvGrpSpPr>
        <p:grpSpPr>
          <a:xfrm>
            <a:off x="306604" y="2473959"/>
            <a:ext cx="10727155" cy="2988915"/>
            <a:chOff x="306604" y="2473959"/>
            <a:chExt cx="10727155" cy="2988915"/>
          </a:xfrm>
        </p:grpSpPr>
        <p:grpSp>
          <p:nvGrpSpPr>
            <p:cNvPr id="24" name="Group 23"/>
            <p:cNvGrpSpPr/>
            <p:nvPr/>
          </p:nvGrpSpPr>
          <p:grpSpPr>
            <a:xfrm>
              <a:off x="306604" y="2473959"/>
              <a:ext cx="1731365" cy="2573289"/>
              <a:chOff x="387884" y="2560319"/>
              <a:chExt cx="1731365" cy="257328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5691" t="8175" b="37467"/>
              <a:stretch/>
            </p:blipFill>
            <p:spPr>
              <a:xfrm>
                <a:off x="387884" y="2560319"/>
                <a:ext cx="1731365" cy="172367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56920" y="4117945"/>
                <a:ext cx="1092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ไข้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41786" y="2473959"/>
              <a:ext cx="7991973" cy="2988915"/>
              <a:chOff x="3123066" y="2560319"/>
              <a:chExt cx="7991973" cy="298891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123066" y="2560319"/>
                <a:ext cx="7646534" cy="1723680"/>
                <a:chOff x="3559889" y="2560319"/>
                <a:chExt cx="8230734" cy="185537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91416" y="2560320"/>
                  <a:ext cx="2119028" cy="1855369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38054"/>
                <a:stretch/>
              </p:blipFill>
              <p:spPr>
                <a:xfrm>
                  <a:off x="7747552" y="2560320"/>
                  <a:ext cx="1815242" cy="1855369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1258" b="44542"/>
                <a:stretch/>
              </p:blipFill>
              <p:spPr>
                <a:xfrm>
                  <a:off x="3559889" y="2560319"/>
                  <a:ext cx="1794419" cy="1855369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6"/>
                <a:srcRect b="15948"/>
                <a:stretch/>
              </p:blipFill>
              <p:spPr>
                <a:xfrm>
                  <a:off x="9699901" y="2560319"/>
                  <a:ext cx="2090722" cy="1855369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3410493" y="4178905"/>
                <a:ext cx="7704546" cy="1370329"/>
                <a:chOff x="3410493" y="4463385"/>
                <a:chExt cx="7704546" cy="137032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410493" y="4463385"/>
                  <a:ext cx="109220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60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ไอ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003800" y="4463385"/>
                  <a:ext cx="168148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60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น้ำมูก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013498" y="4463385"/>
                  <a:ext cx="168148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60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เจ็บคอ</a:t>
                  </a: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8825290" y="4564985"/>
                  <a:ext cx="2289749" cy="1268729"/>
                  <a:chOff x="8825290" y="4564985"/>
                  <a:chExt cx="2289749" cy="1268729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825290" y="4564985"/>
                    <a:ext cx="2289749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4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หายใจเหนื่อย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825290" y="5064273"/>
                    <a:ext cx="2289749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4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หายใจลำบาก</a:t>
                    </a:r>
                  </a:p>
                </p:txBody>
              </p:sp>
            </p:grpSp>
          </p:grpSp>
        </p:grpSp>
        <p:sp>
          <p:nvSpPr>
            <p:cNvPr id="23" name="Cross 22"/>
            <p:cNvSpPr/>
            <p:nvPr/>
          </p:nvSpPr>
          <p:spPr>
            <a:xfrm>
              <a:off x="2139579" y="4169917"/>
              <a:ext cx="817895" cy="817895"/>
            </a:xfrm>
            <a:prstGeom prst="plus">
              <a:avLst>
                <a:gd name="adj" fmla="val 354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150726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C11B-8AAA-48A5-B5D7-22F748C8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5880" cy="7931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นิยามผู้ป่วย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1"/>
            <a:ext cx="9710057" cy="111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500" dirty="0"/>
              <a:t>พิจารณาจาก</a:t>
            </a:r>
            <a:r>
              <a:rPr lang="th-TH" sz="3500" u="sng" dirty="0">
                <a:solidFill>
                  <a:srgbClr val="0033CC"/>
                </a:solidFill>
              </a:rPr>
              <a:t>อาการ/อาการแสดง </a:t>
            </a:r>
            <a:r>
              <a:rPr lang="th-TH" sz="3500" dirty="0"/>
              <a:t>ร่วมกับ </a:t>
            </a:r>
            <a:br>
              <a:rPr lang="en-US" sz="3500" dirty="0"/>
            </a:br>
            <a:r>
              <a:rPr lang="en-US" sz="3500" dirty="0"/>
              <a:t>  </a:t>
            </a:r>
            <a:r>
              <a:rPr lang="th-TH" sz="3500" dirty="0"/>
              <a:t>มี</a:t>
            </a:r>
            <a:r>
              <a:rPr lang="th-TH" sz="3500" u="sng" dirty="0">
                <a:solidFill>
                  <a:srgbClr val="0033CC"/>
                </a:solidFill>
              </a:rPr>
              <a:t>ประวัติเสี่ยง </a:t>
            </a:r>
            <a:r>
              <a:rPr lang="th-TH" sz="3500" dirty="0"/>
              <a:t>และสัมพันธ์</a:t>
            </a:r>
            <a:r>
              <a:rPr lang="th-TH" sz="3500" u="sng" dirty="0">
                <a:solidFill>
                  <a:srgbClr val="0033CC"/>
                </a:solidFill>
              </a:rPr>
              <a:t>พื้นที่ที่พบการระบาดของโรค</a:t>
            </a:r>
            <a:r>
              <a:rPr lang="th-TH" sz="3500" dirty="0"/>
              <a:t> ดังนี้ </a:t>
            </a:r>
            <a:endParaRPr lang="th-TH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5</a:t>
            </a:fld>
            <a:endParaRPr lang="th-TH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 txBox="1">
            <a:spLocks/>
          </p:cNvSpPr>
          <p:nvPr/>
        </p:nvSpPr>
        <p:spPr>
          <a:xfrm>
            <a:off x="399011" y="2395854"/>
            <a:ext cx="6001789" cy="37572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th-T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th-TH" u="sng" dirty="0"/>
              <a:t>กรณีที่ 1 การเฝ้าระวังที่ด่านควบคุมโรคติดต่อระหว่างประเทศ</a:t>
            </a:r>
            <a:r>
              <a:rPr lang="th-TH" dirty="0"/>
              <a:t> </a:t>
            </a:r>
          </a:p>
          <a:p>
            <a:r>
              <a:rPr lang="th-TH" dirty="0"/>
              <a:t>ผู้ป่วยมีอาการ และอาการแสดง ดังนี้</a:t>
            </a:r>
          </a:p>
          <a:p>
            <a:r>
              <a:rPr lang="th-TH" dirty="0"/>
              <a:t>อุณหภูมิร่างกายตั้งแต่ 37.5 องศาเซลเซียสขึ้นไป </a:t>
            </a:r>
            <a:r>
              <a:rPr lang="th-TH" u="sng" dirty="0"/>
              <a:t>ร่วมกับ </a:t>
            </a:r>
            <a:r>
              <a:rPr lang="th-TH" dirty="0"/>
              <a:t>มีอาการของระบบทางเดินหายใจ</a:t>
            </a:r>
            <a:br>
              <a:rPr lang="en-US" dirty="0"/>
            </a:br>
            <a:r>
              <a:rPr lang="th-TH" dirty="0"/>
              <a:t>อย่างใดอย่างหนึ่ง ดังต่อไปนี้  ไอ น้ำมูก  เจ็บคอ หายใจเหนื่อย หรือ หายใจลำบาก </a:t>
            </a:r>
          </a:p>
          <a:p>
            <a:endParaRPr lang="th-TH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 txBox="1">
            <a:spLocks/>
          </p:cNvSpPr>
          <p:nvPr/>
        </p:nvSpPr>
        <p:spPr>
          <a:xfrm>
            <a:off x="6548121" y="2395854"/>
            <a:ext cx="5318760" cy="37572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500" dirty="0"/>
              <a:t>มีประวัติในช่วงเวลา 14 วันก่อนวันเริ่มป่วย อย่างใดอย่างหนึ่งต่อไปนี้   </a:t>
            </a:r>
          </a:p>
          <a:p>
            <a:pPr marL="0" indent="0">
              <a:buNone/>
            </a:pPr>
            <a:r>
              <a:rPr lang="en-US" dirty="0"/>
              <a:t>1) </a:t>
            </a:r>
            <a:r>
              <a:rPr lang="th-TH" dirty="0"/>
              <a:t>มี</a:t>
            </a:r>
            <a:r>
              <a:rPr lang="th-TH" u="sng" dirty="0"/>
              <a:t>ประวัติเดินทาง</a:t>
            </a:r>
            <a:r>
              <a:rPr lang="th-TH" dirty="0"/>
              <a:t>ไปยัง หรือ มาจาก หรืออยู่อาศัยในพื้นที่ที่มีรายงานการระบาดต่อเนื่องของ โรคติดเชื้อไวรัสโค</a:t>
            </a:r>
            <a:r>
              <a:rPr lang="th-TH" dirty="0" err="1"/>
              <a:t>โร</a:t>
            </a:r>
            <a:r>
              <a:rPr lang="th-TH" dirty="0"/>
              <a:t>นา 2019 </a:t>
            </a:r>
          </a:p>
          <a:p>
            <a:pPr marL="0" indent="0">
              <a:buNone/>
            </a:pPr>
            <a:r>
              <a:rPr lang="en-US" dirty="0">
                <a:solidFill>
                  <a:srgbClr val="FF0066"/>
                </a:solidFill>
              </a:rPr>
              <a:t>2) </a:t>
            </a:r>
            <a:r>
              <a:rPr lang="th-TH" dirty="0">
                <a:solidFill>
                  <a:srgbClr val="FF0066"/>
                </a:solidFill>
              </a:rPr>
              <a:t>มี</a:t>
            </a:r>
            <a:r>
              <a:rPr lang="th-TH" u="sng" dirty="0">
                <a:solidFill>
                  <a:srgbClr val="FF0066"/>
                </a:solidFill>
              </a:rPr>
              <a:t>ผู้ที่อยู่อาศัยร่วมบ้านเดินทางกลับมาจาก</a:t>
            </a:r>
            <a:r>
              <a:rPr lang="th-TH" dirty="0">
                <a:solidFill>
                  <a:srgbClr val="FF0066"/>
                </a:solidFill>
              </a:rPr>
              <a:t>พื้นที่ที่มีรายงานการระบาดต่อเนื่องของโรคติดเชื้อ ไวรัสโค</a:t>
            </a:r>
            <a:r>
              <a:rPr lang="th-TH" dirty="0" err="1">
                <a:solidFill>
                  <a:srgbClr val="FF0066"/>
                </a:solidFill>
              </a:rPr>
              <a:t>โร</a:t>
            </a:r>
            <a:r>
              <a:rPr lang="th-TH" dirty="0">
                <a:solidFill>
                  <a:srgbClr val="FF0066"/>
                </a:solidFill>
              </a:rPr>
              <a:t>นา 2019 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th-TH" dirty="0"/>
              <a:t>เป็นผู้ที่ประกอบอาชีพที่</a:t>
            </a:r>
            <a:r>
              <a:rPr lang="th-TH" u="sng" dirty="0"/>
              <a:t>สัมผัสใกล้ชิดกับนักท่องเที่ยวต่างชาติ 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th-TH" dirty="0"/>
              <a:t>มีประวัติใกล้ชิดหรือ</a:t>
            </a:r>
            <a:r>
              <a:rPr lang="th-TH" u="sng" dirty="0"/>
              <a:t>สัมผัสกับผู้ป่วยเข้าข่ายหรือยืนยันโรคติดเชื้อไวรัสโค</a:t>
            </a:r>
            <a:r>
              <a:rPr lang="th-TH" u="sng" dirty="0" err="1"/>
              <a:t>โร</a:t>
            </a:r>
            <a:r>
              <a:rPr lang="th-TH" u="sng" dirty="0"/>
              <a:t>นา 2019</a:t>
            </a:r>
          </a:p>
          <a:p>
            <a:pPr marL="0" indent="0">
              <a:buNone/>
            </a:pPr>
            <a:r>
              <a:rPr lang="en-US" dirty="0"/>
              <a:t>5) </a:t>
            </a:r>
            <a:r>
              <a:rPr lang="th-TH" dirty="0"/>
              <a:t>เป็นบุคลากรทางการแพทย์หรือสาธารณสุข ที่สัมผัสกับผู้ป่วยเข้าเกณฑ์สอบสวนโรคติดเชื้อไวรัสโค</a:t>
            </a:r>
            <a:r>
              <a:rPr lang="th-TH" dirty="0" err="1"/>
              <a:t>โร</a:t>
            </a:r>
            <a:r>
              <a:rPr lang="th-TH" dirty="0"/>
              <a:t>นา 2019 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 txBox="1">
            <a:spLocks/>
          </p:cNvSpPr>
          <p:nvPr/>
        </p:nvSpPr>
        <p:spPr>
          <a:xfrm>
            <a:off x="0" y="6274116"/>
            <a:ext cx="12192000" cy="52959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พื้นที่ที่มีรายงานการระบาดอ้างอิงตามที่แสดงในหน้าเว็บ </a:t>
            </a:r>
            <a:r>
              <a:rPr lang="en-US" sz="2400" dirty="0"/>
              <a:t>https://ddc.moph.go.th/viralpneumonia/index.php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15567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C11B-8AAA-48A5-B5D7-22F748C8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5880" cy="7931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นิยามผู้ป่วย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dirty="0"/>
              <a:t>2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1"/>
            <a:ext cx="9710057" cy="111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500" dirty="0"/>
              <a:t>พิจารณาจาก</a:t>
            </a:r>
            <a:r>
              <a:rPr lang="th-TH" sz="3500" u="sng" dirty="0">
                <a:solidFill>
                  <a:srgbClr val="0033CC"/>
                </a:solidFill>
              </a:rPr>
              <a:t>อาการ/อาการแสดง </a:t>
            </a:r>
            <a:r>
              <a:rPr lang="th-TH" sz="3500" dirty="0"/>
              <a:t>ร่วมกับ </a:t>
            </a:r>
            <a:br>
              <a:rPr lang="en-US" sz="3500" dirty="0"/>
            </a:br>
            <a:r>
              <a:rPr lang="en-US" sz="3500" dirty="0"/>
              <a:t>  </a:t>
            </a:r>
            <a:r>
              <a:rPr lang="th-TH" sz="3500" dirty="0"/>
              <a:t>มี</a:t>
            </a:r>
            <a:r>
              <a:rPr lang="th-TH" sz="3500" u="sng" dirty="0">
                <a:solidFill>
                  <a:srgbClr val="0033CC"/>
                </a:solidFill>
              </a:rPr>
              <a:t>ปัจจัยเสี่ยง </a:t>
            </a:r>
            <a:r>
              <a:rPr lang="th-TH" sz="3500" dirty="0"/>
              <a:t>และสัมพันธ์</a:t>
            </a:r>
            <a:r>
              <a:rPr lang="th-TH" sz="3500" u="sng" dirty="0">
                <a:solidFill>
                  <a:srgbClr val="0033CC"/>
                </a:solidFill>
              </a:rPr>
              <a:t>พื้นที่ที่พบการระบาดของโรค</a:t>
            </a:r>
            <a:r>
              <a:rPr lang="th-TH" sz="3500" dirty="0"/>
              <a:t> ดังนี้ </a:t>
            </a:r>
            <a:endParaRPr lang="th-TH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6</a:t>
            </a:fld>
            <a:endParaRPr lang="th-TH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 txBox="1">
            <a:spLocks/>
          </p:cNvSpPr>
          <p:nvPr/>
        </p:nvSpPr>
        <p:spPr>
          <a:xfrm>
            <a:off x="365760" y="2395854"/>
            <a:ext cx="6035040" cy="37572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th-T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th-TH" u="sng" dirty="0"/>
              <a:t>กรณีที่ 2 การเฝ้าระวังที่สถานพยาบาล</a:t>
            </a:r>
            <a:r>
              <a:rPr lang="th-TH" dirty="0"/>
              <a:t> </a:t>
            </a:r>
          </a:p>
          <a:p>
            <a:r>
              <a:rPr lang="th-TH" dirty="0"/>
              <a:t>ผู้ป่วยมีอาการ และอาการแสดง ดังนี้</a:t>
            </a:r>
          </a:p>
          <a:p>
            <a:r>
              <a:rPr lang="th-TH" dirty="0"/>
              <a:t>2.1 อุณหภูมิร่างกายตั้งแต่ 37.5 องศาเซลเซียสขึ้นไป หรือให้ประวัติว่า มีไข้ในการป่วยครั้งนี้ ร่วมกับมีอาการของระบบทางเดินหายใจ อย่างใดอย่างหนึ่ง ดังต่อไปนี้ ไอ น้ำมูก เจ็บคอ หายใจเหนื่อย หรือ หายใจลำบาก  </a:t>
            </a:r>
          </a:p>
          <a:p>
            <a:r>
              <a:rPr lang="th-TH" dirty="0"/>
              <a:t>2.2 ผู้ป่วยโรคปอดอักเสบ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7BF8E8-5F24-435B-954E-149E6EBEE8FD}"/>
              </a:ext>
            </a:extLst>
          </p:cNvPr>
          <p:cNvSpPr txBox="1">
            <a:spLocks/>
          </p:cNvSpPr>
          <p:nvPr/>
        </p:nvSpPr>
        <p:spPr>
          <a:xfrm>
            <a:off x="6548121" y="2395854"/>
            <a:ext cx="5318760" cy="37572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500" dirty="0"/>
              <a:t>มีประวัติในช่วงเวลา 14 วันก่อนวันเริ่มป่วย อย่างใดอย่างหนึ่งต่อไปนี้   </a:t>
            </a:r>
          </a:p>
          <a:p>
            <a:pPr marL="0" indent="0">
              <a:buNone/>
            </a:pPr>
            <a:r>
              <a:rPr lang="en-US" dirty="0"/>
              <a:t>1) </a:t>
            </a:r>
            <a:r>
              <a:rPr lang="th-TH" dirty="0"/>
              <a:t>มี</a:t>
            </a:r>
            <a:r>
              <a:rPr lang="th-TH" u="sng" dirty="0"/>
              <a:t>ประวัติเดินทาง</a:t>
            </a:r>
            <a:r>
              <a:rPr lang="th-TH" dirty="0"/>
              <a:t>ไปยัง หรือ มาจาก หรืออยู่อาศัยในพื้นที่ที่มีรายงานการระบาดต่อเนื่องของ โรคติดเชื้อไวรัสโค</a:t>
            </a:r>
            <a:r>
              <a:rPr lang="th-TH" dirty="0" err="1"/>
              <a:t>โร</a:t>
            </a:r>
            <a:r>
              <a:rPr lang="th-TH" dirty="0"/>
              <a:t>นา 2019 </a:t>
            </a:r>
          </a:p>
          <a:p>
            <a:pPr marL="0" indent="0">
              <a:buNone/>
            </a:pPr>
            <a:r>
              <a:rPr lang="en-US" dirty="0">
                <a:solidFill>
                  <a:srgbClr val="FF0066"/>
                </a:solidFill>
              </a:rPr>
              <a:t>2) </a:t>
            </a:r>
            <a:r>
              <a:rPr lang="th-TH" dirty="0">
                <a:solidFill>
                  <a:srgbClr val="FF0066"/>
                </a:solidFill>
              </a:rPr>
              <a:t>มี</a:t>
            </a:r>
            <a:r>
              <a:rPr lang="th-TH" u="sng" dirty="0">
                <a:solidFill>
                  <a:srgbClr val="FF0066"/>
                </a:solidFill>
              </a:rPr>
              <a:t>ผู้ที่อยู่อาศัยร่วมบ้านเดินทางกลับมาจาก</a:t>
            </a:r>
            <a:r>
              <a:rPr lang="th-TH" dirty="0">
                <a:solidFill>
                  <a:srgbClr val="FF0066"/>
                </a:solidFill>
              </a:rPr>
              <a:t>พื้นที่ที่มีรายงานการระบาดต่อเนื่องของโรคติดเชื้อ ไวรัสโค</a:t>
            </a:r>
            <a:r>
              <a:rPr lang="th-TH" dirty="0" err="1">
                <a:solidFill>
                  <a:srgbClr val="FF0066"/>
                </a:solidFill>
              </a:rPr>
              <a:t>โร</a:t>
            </a:r>
            <a:r>
              <a:rPr lang="th-TH" dirty="0">
                <a:solidFill>
                  <a:srgbClr val="FF0066"/>
                </a:solidFill>
              </a:rPr>
              <a:t>นา 2019 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th-TH" dirty="0"/>
              <a:t>เป็นผู้ที่ประกอบอาชีพที่</a:t>
            </a:r>
            <a:r>
              <a:rPr lang="th-TH" u="sng" dirty="0"/>
              <a:t>สัมผัสใกล้ชิดกับนักท่องเที่ยวต่างชาติ 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th-TH" dirty="0"/>
              <a:t>มีประวัติใกล้ชิดหรือ</a:t>
            </a:r>
            <a:r>
              <a:rPr lang="th-TH" u="sng" dirty="0"/>
              <a:t>สัมผัสกับผู้ป่วยเข้าข่ายหรือยืนยันโรคติดเชื้อไวรัสโค</a:t>
            </a:r>
            <a:r>
              <a:rPr lang="th-TH" u="sng" dirty="0" err="1"/>
              <a:t>โร</a:t>
            </a:r>
            <a:r>
              <a:rPr lang="th-TH" u="sng" dirty="0"/>
              <a:t>นา 2019</a:t>
            </a:r>
          </a:p>
          <a:p>
            <a:pPr marL="0" indent="0">
              <a:buNone/>
            </a:pPr>
            <a:r>
              <a:rPr lang="en-US" dirty="0"/>
              <a:t>5) </a:t>
            </a:r>
            <a:r>
              <a:rPr lang="th-TH" dirty="0"/>
              <a:t>เป็นบุคลากรทางการแพทย์หรือสาธารณสุข ที่สัมผัสกับผู้ป่วยเข้าเกณฑ์สอบสวนโรคติดเชื้อไวรัสโค</a:t>
            </a:r>
            <a:r>
              <a:rPr lang="th-TH" dirty="0" err="1"/>
              <a:t>โร</a:t>
            </a:r>
            <a:r>
              <a:rPr lang="th-TH" dirty="0"/>
              <a:t>นา 2019 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EC4726-960F-4770-BFCF-40F897A799B5}"/>
              </a:ext>
            </a:extLst>
          </p:cNvPr>
          <p:cNvSpPr txBox="1">
            <a:spLocks/>
          </p:cNvSpPr>
          <p:nvPr/>
        </p:nvSpPr>
        <p:spPr>
          <a:xfrm>
            <a:off x="0" y="6274116"/>
            <a:ext cx="12192000" cy="52959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/>
              <a:t>พื้นที่ที่มีรายงานการระบาดอ้างอิงตามที่แสดงในหน้าเว็บ </a:t>
            </a:r>
            <a:r>
              <a:rPr lang="en-US" sz="2400" dirty="0"/>
              <a:t>https://ddc.moph.go.th/viralpneumonia/index.php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45290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C11B-8AAA-48A5-B5D7-22F748C8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5880" cy="7931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นิยามผู้ป่วย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(3)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1"/>
            <a:ext cx="9710057" cy="111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500" dirty="0"/>
              <a:t>พิจารณาจาก</a:t>
            </a:r>
            <a:r>
              <a:rPr lang="th-TH" sz="3500" u="sng" dirty="0">
                <a:solidFill>
                  <a:srgbClr val="0033CC"/>
                </a:solidFill>
              </a:rPr>
              <a:t>อาการ/อาการแสดง </a:t>
            </a:r>
            <a:r>
              <a:rPr lang="th-TH" sz="3500" dirty="0"/>
              <a:t>ร่วมกับ </a:t>
            </a:r>
            <a:br>
              <a:rPr lang="en-US" sz="3500" dirty="0"/>
            </a:br>
            <a:r>
              <a:rPr lang="en-US" sz="3500" dirty="0"/>
              <a:t> </a:t>
            </a:r>
            <a:r>
              <a:rPr lang="th-TH" sz="3500" dirty="0"/>
              <a:t>มี</a:t>
            </a:r>
            <a:r>
              <a:rPr lang="th-TH" sz="3500" u="sng" dirty="0">
                <a:solidFill>
                  <a:srgbClr val="0033CC"/>
                </a:solidFill>
              </a:rPr>
              <a:t>ประวัติเสี่ยง</a:t>
            </a:r>
            <a:r>
              <a:rPr lang="th-TH" sz="3500" dirty="0"/>
              <a:t>ดังนี้ </a:t>
            </a:r>
            <a:r>
              <a:rPr lang="th-TH" sz="3500" u="sng" dirty="0"/>
              <a:t>ไม่ต้องพิจารณาพื้นที่ระบาด</a:t>
            </a:r>
          </a:p>
          <a:p>
            <a:endParaRPr lang="th-TH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7</a:t>
            </a:fld>
            <a:endParaRPr lang="th-TH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 txBox="1">
            <a:spLocks/>
          </p:cNvSpPr>
          <p:nvPr/>
        </p:nvSpPr>
        <p:spPr>
          <a:xfrm>
            <a:off x="365760" y="2395854"/>
            <a:ext cx="6035040" cy="37572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th-T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th-TH" u="sng" dirty="0"/>
              <a:t>กรณีที่ </a:t>
            </a:r>
            <a:r>
              <a:rPr lang="en-US" u="sng" dirty="0"/>
              <a:t>3 </a:t>
            </a:r>
            <a:r>
              <a:rPr lang="th-TH" u="sng" dirty="0"/>
              <a:t>การเฝ้าระวังที่สถานพยาบาล</a:t>
            </a:r>
            <a:r>
              <a:rPr lang="th-TH" dirty="0"/>
              <a:t> </a:t>
            </a:r>
          </a:p>
          <a:p>
            <a:r>
              <a:rPr lang="th-TH" dirty="0"/>
              <a:t>ผู้ป่วยโรคปอดอักเสบ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7BF8E8-5F24-435B-954E-149E6EBEE8FD}"/>
              </a:ext>
            </a:extLst>
          </p:cNvPr>
          <p:cNvSpPr txBox="1">
            <a:spLocks/>
          </p:cNvSpPr>
          <p:nvPr/>
        </p:nvSpPr>
        <p:spPr>
          <a:xfrm>
            <a:off x="6548121" y="2395854"/>
            <a:ext cx="5318760" cy="37572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500" dirty="0"/>
              <a:t>ร่วมกับ การมีประวัติ อย่างใดอย่างหนึ่งต่อไปนี้    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FF0066"/>
                </a:solidFill>
              </a:rPr>
              <a:t>1)</a:t>
            </a:r>
            <a:r>
              <a:rPr lang="th-TH" sz="3500" dirty="0">
                <a:solidFill>
                  <a:srgbClr val="FF0066"/>
                </a:solidFill>
              </a:rPr>
              <a:t> ใกล้ชิดผู้สงสัยติดเชื้อ </a:t>
            </a:r>
            <a:r>
              <a:rPr lang="en-US" sz="3500" dirty="0">
                <a:solidFill>
                  <a:srgbClr val="FF0066"/>
                </a:solidFill>
              </a:rPr>
              <a:t>SARS-CoV-2 </a:t>
            </a:r>
            <a:r>
              <a:rPr lang="th-TH" sz="3500" dirty="0">
                <a:solidFill>
                  <a:srgbClr val="FF0066"/>
                </a:solidFill>
              </a:rPr>
              <a:t>ในช่วงเวลา 14 วันก่อนวันเริ่มป่วย </a:t>
            </a:r>
          </a:p>
          <a:p>
            <a:pPr marL="0" indent="0">
              <a:buNone/>
            </a:pPr>
            <a:r>
              <a:rPr lang="en-US" sz="3500" dirty="0"/>
              <a:t>2)</a:t>
            </a:r>
            <a:r>
              <a:rPr lang="th-TH" sz="3500" dirty="0"/>
              <a:t> เป็นบุคลากรทางการแพทย์หรือสาธารณสุข  </a:t>
            </a:r>
            <a:r>
              <a:rPr lang="th-TH" sz="3500" dirty="0">
                <a:solidFill>
                  <a:srgbClr val="FF0066"/>
                </a:solidFill>
              </a:rPr>
              <a:t>3) รักษาแล้วอาการไม่ดีขึ้น </a:t>
            </a:r>
          </a:p>
          <a:p>
            <a:pPr marL="0" indent="0">
              <a:buNone/>
            </a:pPr>
            <a:r>
              <a:rPr lang="th-TH" sz="3500" dirty="0">
                <a:solidFill>
                  <a:srgbClr val="FF0066"/>
                </a:solidFill>
              </a:rPr>
              <a:t>4) หาสาเหตุไม่ได้  </a:t>
            </a:r>
          </a:p>
          <a:p>
            <a:pPr marL="0" indent="0">
              <a:buNone/>
            </a:pPr>
            <a:r>
              <a:rPr lang="th-TH" sz="3500" dirty="0"/>
              <a:t>5) มีอาการรุนแรง หรือ เสียชีวิตโดยหาสาเหตุไม่ได้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483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C11B-8AAA-48A5-B5D7-22F748C8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5880" cy="7931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นิยามผู้ป่วย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dirty="0"/>
              <a:t>4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1"/>
            <a:ext cx="9710057" cy="111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500" dirty="0"/>
              <a:t>พิจารณาจาก</a:t>
            </a:r>
            <a:r>
              <a:rPr lang="th-TH" sz="3500" u="sng" dirty="0">
                <a:solidFill>
                  <a:srgbClr val="0033CC"/>
                </a:solidFill>
              </a:rPr>
              <a:t>อาการ/อาการแสดง </a:t>
            </a:r>
            <a:r>
              <a:rPr lang="th-TH" sz="3500" dirty="0"/>
              <a:t>ร่วมกับ </a:t>
            </a:r>
            <a:br>
              <a:rPr lang="en-US" sz="3500" dirty="0"/>
            </a:br>
            <a:r>
              <a:rPr lang="en-US" sz="3500" dirty="0"/>
              <a:t> </a:t>
            </a:r>
            <a:r>
              <a:rPr lang="th-TH" sz="3500" dirty="0"/>
              <a:t>มี</a:t>
            </a:r>
            <a:r>
              <a:rPr lang="th-TH" sz="3500" u="sng" dirty="0">
                <a:solidFill>
                  <a:srgbClr val="0033CC"/>
                </a:solidFill>
              </a:rPr>
              <a:t>ประวัติเสี่ยง</a:t>
            </a:r>
            <a:r>
              <a:rPr lang="th-TH" sz="3500" dirty="0"/>
              <a:t>ดังนี้ </a:t>
            </a:r>
            <a:r>
              <a:rPr lang="th-TH" sz="3500" u="sng" dirty="0"/>
              <a:t>ไม่ต้องพิจารณาพื้นที่ระบาด</a:t>
            </a:r>
          </a:p>
          <a:p>
            <a:endParaRPr lang="th-TH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8</a:t>
            </a:fld>
            <a:endParaRPr lang="th-TH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078498-A75D-44C8-9056-1DFBEBC4678F}"/>
              </a:ext>
            </a:extLst>
          </p:cNvPr>
          <p:cNvSpPr txBox="1">
            <a:spLocks/>
          </p:cNvSpPr>
          <p:nvPr/>
        </p:nvSpPr>
        <p:spPr>
          <a:xfrm>
            <a:off x="365760" y="2395854"/>
            <a:ext cx="6035040" cy="37572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th-T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th-TH" u="sng" dirty="0">
                <a:solidFill>
                  <a:srgbClr val="FF0066"/>
                </a:solidFill>
              </a:rPr>
              <a:t>กรณีที่ 4 </a:t>
            </a:r>
            <a:r>
              <a:rPr lang="th-TH" dirty="0">
                <a:solidFill>
                  <a:srgbClr val="FF0066"/>
                </a:solidFill>
              </a:rPr>
              <a:t>การป่วยเป็นกลุ่มก้อน กลุ่มก้อน (</a:t>
            </a:r>
            <a:r>
              <a:rPr lang="en-US" dirty="0">
                <a:solidFill>
                  <a:srgbClr val="FF0066"/>
                </a:solidFill>
              </a:rPr>
              <a:t>cluster) </a:t>
            </a:r>
            <a:r>
              <a:rPr lang="th-TH" dirty="0">
                <a:solidFill>
                  <a:srgbClr val="FF0066"/>
                </a:solidFill>
              </a:rPr>
              <a:t>ของผู้มีอาการติดเชื้อระบบทางเดินหายใจ (</a:t>
            </a:r>
            <a:r>
              <a:rPr lang="en-US" dirty="0">
                <a:solidFill>
                  <a:srgbClr val="FF0066"/>
                </a:solidFill>
              </a:rPr>
              <a:t>Acute respiratory tract infection) </a:t>
            </a:r>
            <a:r>
              <a:rPr lang="th-TH" dirty="0">
                <a:solidFill>
                  <a:srgbClr val="FF0066"/>
                </a:solidFill>
              </a:rPr>
              <a:t>ที่ตรวจ </a:t>
            </a:r>
            <a:r>
              <a:rPr lang="en-US" dirty="0">
                <a:solidFill>
                  <a:srgbClr val="FF0066"/>
                </a:solidFill>
              </a:rPr>
              <a:t>rapid test </a:t>
            </a:r>
            <a:r>
              <a:rPr lang="th-TH" dirty="0">
                <a:solidFill>
                  <a:srgbClr val="FF0066"/>
                </a:solidFill>
              </a:rPr>
              <a:t>หรือ </a:t>
            </a:r>
            <a:r>
              <a:rPr lang="en-US" dirty="0">
                <a:solidFill>
                  <a:srgbClr val="FF0066"/>
                </a:solidFill>
              </a:rPr>
              <a:t>PCR </a:t>
            </a:r>
            <a:r>
              <a:rPr lang="th-TH" dirty="0">
                <a:solidFill>
                  <a:srgbClr val="FF0066"/>
                </a:solidFill>
              </a:rPr>
              <a:t>ต่อเชื้อ ไวรัสไข้หวัดใหญ่แล้วให้ผลลบทุกราย  </a:t>
            </a:r>
          </a:p>
          <a:p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7BF8E8-5F24-435B-954E-149E6EBEE8FD}"/>
              </a:ext>
            </a:extLst>
          </p:cNvPr>
          <p:cNvSpPr txBox="1">
            <a:spLocks/>
          </p:cNvSpPr>
          <p:nvPr/>
        </p:nvSpPr>
        <p:spPr>
          <a:xfrm>
            <a:off x="6548121" y="2395854"/>
            <a:ext cx="5318760" cy="375729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500" dirty="0">
                <a:solidFill>
                  <a:srgbClr val="FF0066"/>
                </a:solidFill>
              </a:rPr>
              <a:t>• </a:t>
            </a:r>
            <a:r>
              <a:rPr lang="th-TH" sz="3500" u="sng" dirty="0">
                <a:solidFill>
                  <a:srgbClr val="FF0066"/>
                </a:solidFill>
              </a:rPr>
              <a:t>กรณีเป็นบุคลากรทางการแพทย์ ตั้งแต่ 3 รายขึ้นไป </a:t>
            </a:r>
            <a:r>
              <a:rPr lang="th-TH" sz="3500" dirty="0">
                <a:solidFill>
                  <a:srgbClr val="FF0066"/>
                </a:solidFill>
              </a:rPr>
              <a:t>ในแผนก เดียวกัน ในช่วงสัปดาห์เดียวกัน (หากสถานพยาบาลขนาดเล็ก เช่น คลินิก ใช้เกณฑ์ 3 รายขึ้นไปในสถานพยาบาลนั้น ๆ)  </a:t>
            </a:r>
          </a:p>
          <a:p>
            <a:pPr marL="0" indent="0">
              <a:buNone/>
            </a:pPr>
            <a:r>
              <a:rPr lang="th-TH" sz="3500" dirty="0">
                <a:solidFill>
                  <a:srgbClr val="FF0066"/>
                </a:solidFill>
              </a:rPr>
              <a:t>• </a:t>
            </a:r>
            <a:r>
              <a:rPr lang="th-TH" sz="3500" u="sng" dirty="0">
                <a:solidFill>
                  <a:srgbClr val="FF0066"/>
                </a:solidFill>
              </a:rPr>
              <a:t>กรณีในสถานที่แห่งเดียวกัน (ไม่ใช่บุคลากรทางการแพทย์) ตั้งแต่ 5 รายขึ้นไป </a:t>
            </a:r>
            <a:r>
              <a:rPr lang="th-TH" sz="3500" dirty="0">
                <a:solidFill>
                  <a:srgbClr val="FF0066"/>
                </a:solidFill>
              </a:rPr>
              <a:t>ในช่วงสัปดาห์เดียวกัน </a:t>
            </a:r>
            <a:endParaRPr lang="th-TH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4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FFD9-F48E-4EAA-A3B7-7A4605CA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102"/>
            <a:ext cx="10515600" cy="10738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นิยามผู้ป่วย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(5)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728C5-757F-4E12-A046-CEABA4A53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28068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b="1" u="sng" dirty="0">
                <a:solidFill>
                  <a:srgbClr val="0033CC"/>
                </a:solidFill>
              </a:rPr>
              <a:t>ผู้ป่วยเข้าข่าย (</a:t>
            </a:r>
            <a:r>
              <a:rPr lang="en-US" b="1" u="sng" dirty="0">
                <a:solidFill>
                  <a:srgbClr val="0033CC"/>
                </a:solidFill>
              </a:rPr>
              <a:t>Probable)</a:t>
            </a:r>
            <a:r>
              <a:rPr lang="en-US" b="1" dirty="0"/>
              <a:t> </a:t>
            </a:r>
            <a:r>
              <a:rPr lang="th-TH" dirty="0"/>
              <a:t>หมายถึง ผู้ป่วยเข้าเกณฑ์สอบสวนโรคที่มีผลตรวจทางห้องปฏิบัติการพบสาร พันธุกรรมของเชื้อไวรัส </a:t>
            </a:r>
            <a:r>
              <a:rPr lang="en-US" dirty="0"/>
              <a:t>SARS-CoV-2 </a:t>
            </a:r>
            <a:r>
              <a:rPr lang="th-TH" dirty="0"/>
              <a:t>โดยวิธี </a:t>
            </a:r>
            <a:r>
              <a:rPr lang="en-US" dirty="0"/>
              <a:t>PCR </a:t>
            </a:r>
            <a:r>
              <a:rPr lang="th-TH" dirty="0"/>
              <a:t>ยืนยันจาก</a:t>
            </a:r>
            <a:r>
              <a:rPr lang="th-TH" u="sng" dirty="0"/>
              <a:t>ห้องปฏิบัติการ 1 แห่ง </a:t>
            </a:r>
            <a:r>
              <a:rPr lang="th-TH" dirty="0"/>
              <a:t>หรือ </a:t>
            </a:r>
            <a:r>
              <a:rPr lang="en-US" dirty="0"/>
              <a:t>Sequencing </a:t>
            </a:r>
            <a:r>
              <a:rPr lang="th-TH" dirty="0"/>
              <a:t>หรือเพาะเชื้อ 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b="1" u="sng" dirty="0">
                <a:solidFill>
                  <a:srgbClr val="0033CC"/>
                </a:solidFill>
              </a:rPr>
              <a:t>ผู้ป่วยยืนยัน (</a:t>
            </a:r>
            <a:r>
              <a:rPr lang="en-US" b="1" u="sng" dirty="0">
                <a:solidFill>
                  <a:srgbClr val="0033CC"/>
                </a:solidFill>
              </a:rPr>
              <a:t>Confirmed)</a:t>
            </a:r>
            <a:r>
              <a:rPr lang="en-US" b="1" dirty="0"/>
              <a:t> </a:t>
            </a:r>
            <a:r>
              <a:rPr lang="th-TH" dirty="0"/>
              <a:t>หมายถึง ผู้ป่วยเข้าเกณฑ์สอบสวนโรคที่มีผลตรวจทางห้องปฏิบัติการพบสาร พันธุกรรมของเชื้อไวรัส </a:t>
            </a:r>
            <a:r>
              <a:rPr lang="en-US" dirty="0"/>
              <a:t>SARS-CoV-2 </a:t>
            </a:r>
            <a:r>
              <a:rPr lang="th-TH" dirty="0"/>
              <a:t>โดยวิธี </a:t>
            </a:r>
            <a:r>
              <a:rPr lang="en-US" dirty="0"/>
              <a:t>PCR </a:t>
            </a:r>
            <a:r>
              <a:rPr lang="th-TH" u="sng" dirty="0"/>
              <a:t>ยืนยันจากห้องปฏิบัติการ 2 แห่ง </a:t>
            </a:r>
            <a:r>
              <a:rPr lang="th-TH" dirty="0"/>
              <a:t>หรือ </a:t>
            </a:r>
            <a:r>
              <a:rPr lang="en-US" dirty="0"/>
              <a:t>Sequencing </a:t>
            </a:r>
            <a:r>
              <a:rPr lang="th-TH" dirty="0"/>
              <a:t>หรือเพาะเชื้อ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th-TH" sz="4000" u="sng" dirty="0">
                <a:solidFill>
                  <a:srgbClr val="0033CC"/>
                </a:solidFill>
              </a:rPr>
              <a:t>ผู้ติดเชื้อไม่มีอาการ (</a:t>
            </a:r>
            <a:r>
              <a:rPr lang="en-US" sz="4000" u="sng" dirty="0">
                <a:solidFill>
                  <a:srgbClr val="0033CC"/>
                </a:solidFill>
              </a:rPr>
              <a:t>Asymptomatic infection)</a:t>
            </a:r>
            <a:r>
              <a:rPr lang="th-TH" sz="4000" dirty="0"/>
              <a:t> หมายถึง</a:t>
            </a:r>
            <a:r>
              <a:rPr lang="en-US" sz="4000" dirty="0"/>
              <a:t> </a:t>
            </a:r>
            <a:r>
              <a:rPr lang="th-TH" sz="4000" dirty="0"/>
              <a:t>ผู้ที่มีผลตรวจทางห้องปฏิบัติการพบสารพันธุกรรมของเชื้อไวรัส </a:t>
            </a:r>
            <a:r>
              <a:rPr lang="en-US" sz="4000" dirty="0"/>
              <a:t>SARS-CoV-2 </a:t>
            </a:r>
            <a:r>
              <a:rPr lang="th-TH" sz="4000" dirty="0"/>
              <a:t>โดยวิธี </a:t>
            </a:r>
            <a:r>
              <a:rPr lang="en-US" sz="4000" dirty="0"/>
              <a:t>PCR </a:t>
            </a:r>
            <a:r>
              <a:rPr lang="th-TH" sz="4000" dirty="0"/>
              <a:t>ยืนยันจากห้องปฏิบัติการ 2 แห่ง หรือ </a:t>
            </a:r>
            <a:r>
              <a:rPr lang="en-US" sz="4000" dirty="0"/>
              <a:t>Sequencing </a:t>
            </a:r>
            <a:r>
              <a:rPr lang="th-TH" sz="4000" dirty="0"/>
              <a:t>หรือเพาะเชื้อ แต่ไม่มีอาการและอาการแสดง </a:t>
            </a:r>
          </a:p>
          <a:p>
            <a:pPr marL="0" indent="0">
              <a:buNone/>
            </a:pP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53F5-E4C3-41BE-8077-3A68E89451B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54236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หัวชมพู-ศูนย์ปฏิบัติการด้านการแพทย์แ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หัวชมพู-ศูนย์ปฏิบัติการด้านการแพทย์แล</Template>
  <TotalTime>4621</TotalTime>
  <Words>2537</Words>
  <Application>Microsoft Office PowerPoint</Application>
  <PresentationFormat>Widescreen</PresentationFormat>
  <Paragraphs>178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TH SarabunPSK</vt:lpstr>
      <vt:lpstr>Wingdings</vt:lpstr>
      <vt:lpstr>Template หัวชมพู-ศูนย์ปฏิบัติการด้านการแพทย์แล</vt:lpstr>
      <vt:lpstr>แนวทางเฝ้าระวังและสอบสวนโรคติดเชื้อไวรัสโคโรนา 2019</vt:lpstr>
      <vt:lpstr>PowerPoint Presentation</vt:lpstr>
      <vt:lpstr>เนื้อหา</vt:lpstr>
      <vt:lpstr>Version 3 มีนาคม 2563 ประเด็นเด่น -นิยาม PUI อาการ + พื้นที่เสี่ยง/ความเสี่ยง</vt:lpstr>
      <vt:lpstr>นิยามผู้ป่วย (1)</vt:lpstr>
      <vt:lpstr>นิยามผู้ป่วย (2)</vt:lpstr>
      <vt:lpstr>นิยามผู้ป่วย (3)</vt:lpstr>
      <vt:lpstr>นิยามผู้ป่วย (4)</vt:lpstr>
      <vt:lpstr>นิยามผู้ป่วย (5)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การจัดการผู้สัมผัสเสี่ยงต่ำ</vt:lpstr>
      <vt:lpstr>การค้นหาผู้ป่วยรายอื่นเพิ่มเติม (Active case finding)  กรณีสอบสวนผู้ป่วยยืนยันที่ติดเชื้อในประเทศไทยโดยไม่สามารถหาแหล่งแพร่เชื้อได้ชัดเจน </vt:lpstr>
      <vt:lpstr>นิยามการค้นหาผู้ป่วยเพิ่มเติม  </vt:lpstr>
      <vt:lpstr>การดำเนินงานเมื่อพบผู้ป่วย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chawetsan namwat</cp:lastModifiedBy>
  <cp:revision>155</cp:revision>
  <dcterms:created xsi:type="dcterms:W3CDTF">2020-01-16T10:57:39Z</dcterms:created>
  <dcterms:modified xsi:type="dcterms:W3CDTF">2020-03-04T16:57:31Z</dcterms:modified>
</cp:coreProperties>
</file>