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14" r:id="rId3"/>
    <p:sldId id="315" r:id="rId4"/>
    <p:sldId id="316" r:id="rId5"/>
    <p:sldId id="317" r:id="rId6"/>
    <p:sldId id="318" r:id="rId7"/>
    <p:sldId id="319" r:id="rId8"/>
    <p:sldId id="325" r:id="rId9"/>
    <p:sldId id="320" r:id="rId10"/>
    <p:sldId id="321" r:id="rId11"/>
    <p:sldId id="322" r:id="rId12"/>
    <p:sldId id="323" r:id="rId13"/>
    <p:sldId id="32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CAD4F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57" autoAdjust="0"/>
    <p:restoredTop sz="94660"/>
  </p:normalViewPr>
  <p:slideViewPr>
    <p:cSldViewPr snapToGrid="0">
      <p:cViewPr varScale="1">
        <p:scale>
          <a:sx n="69" d="100"/>
          <a:sy n="69" d="100"/>
        </p:scale>
        <p:origin x="-53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2146B-036E-4808-B4A3-86A3510336C5}" type="datetimeFigureOut">
              <a:rPr lang="th-TH" smtClean="0"/>
              <a:pPr/>
              <a:t>05/03/63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7D2938-6F95-428B-A901-47C409D8B82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560788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D96C42-1FD1-4867-9C55-06ACB895DD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8EA25EA-F6C9-4CE7-AEC1-30887854F3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74642C-6E91-4020-8A80-F56B32B5B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F5FE-7BBE-4BC6-AEC1-9A7968971A5F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0EBF9F4-18EC-4CED-A348-5A3DC4CAD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39DAEF7-59C5-4075-8187-1B8B3016E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A58A-E60E-44FE-A6DC-0272ECA1B5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1606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03EF0E-055F-4F37-B471-89E6ED8F9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1558384-095B-40F3-B7C8-3F26D16997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FD3B688-140F-4670-AAAE-109FE07D2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F5FE-7BBE-4BC6-AEC1-9A7968971A5F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6A581B8-AC4C-49DC-9866-6FA3941B2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69FF22F-73B2-4F1A-8EBE-5D78D3604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A58A-E60E-44FE-A6DC-0272ECA1B5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1259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47B9726-B8F5-47E8-9DC4-3A5DCFF627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6E6B6C7-94D1-41EE-8550-3EEA46E6FC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F020346-4180-4709-8A6C-8CE9BC093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F5FE-7BBE-4BC6-AEC1-9A7968971A5F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7E78BF1-2CEE-4761-83CC-98EFB58BD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AAC7078-0FB9-4AB5-A64B-E4EEE5939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A58A-E60E-44FE-A6DC-0272ECA1B5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0988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E40177-52F0-46F6-B61D-3EEFAB3B6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B07D87-99C6-4828-8DCA-85700AE98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2598267-D9A1-4B81-A670-D57D7979D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F5FE-7BBE-4BC6-AEC1-9A7968971A5F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22F5208-FB18-4834-88F2-F904E9B4E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2EE8D5-8748-4405-BAFE-D495E406D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A58A-E60E-44FE-A6DC-0272ECA1B5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6236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DCCB07-0F33-40FD-B2CF-D465CFD3E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56E7B24-2E3A-4F77-9122-C713EB5E4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6F8B317-7654-4AD2-8C15-FA87D7718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F5FE-7BBE-4BC6-AEC1-9A7968971A5F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1CD004-858C-45D6-B061-59AD2C9F0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FE390DC-7FE0-4918-AA17-92A7549F3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A58A-E60E-44FE-A6DC-0272ECA1B5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102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FFFB2F-EB93-4272-915D-E9288D936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BC80A65-03FB-48BB-BE56-87DCEFA112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9F36920-2377-4E1B-B16F-2C794D8BB1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9AA8140-EFA4-4DA2-8B0D-FB27DBA5C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F5FE-7BBE-4BC6-AEC1-9A7968971A5F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5D83A25-3E4D-401C-B9D3-C1AABC291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3B65FB1-5322-497E-A7ED-B40F027E6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A58A-E60E-44FE-A6DC-0272ECA1B5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8527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043E26-FF2C-4544-A127-2AE83AF3D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8C0DAC2-C76B-4E69-9BA1-C2BF22652D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A89CC07-9CB6-4BFB-ACD9-8FA32CCFEA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C32A32E-B387-4CDE-83AA-A29594FFFF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7A568C4-F270-4A0D-A743-FF03897DBB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9DEB23A-77E9-4404-89D6-AF8575859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F5FE-7BBE-4BC6-AEC1-9A7968971A5F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154EF95-AD65-4FEB-A4B0-9C2A52800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BECCD28-9174-4F59-A99C-B30CE71EA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A58A-E60E-44FE-A6DC-0272ECA1B5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0960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9803E3-5CEF-4096-B8F2-6D6121851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72CCF1C-B8A5-46E1-BA49-6E41C5FCE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F5FE-7BBE-4BC6-AEC1-9A7968971A5F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F4E9824-1B36-459F-8D0E-8A5B5C550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DC5D548-A364-40A3-965B-B217B36B1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A58A-E60E-44FE-A6DC-0272ECA1B5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4299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0A883F0-5C34-4E94-B1C1-4B2FCA46A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F5FE-7BBE-4BC6-AEC1-9A7968971A5F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437865D-9812-4313-98C9-7549DC29A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35E9C81-150C-413D-9648-93558AC83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A58A-E60E-44FE-A6DC-0272ECA1B5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9583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1A276D-E921-42FE-B848-06D0100C2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AA4F94-4B96-44DB-8D01-73833CD13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77FAD48-348F-4E01-A502-AA0405B75E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940501F-4173-4F9D-A7C5-15874C86E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F5FE-7BBE-4BC6-AEC1-9A7968971A5F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F0710D1-6A61-4A61-B252-D156BDAA9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BAEBD13-A5F6-4B61-BFF5-57D876158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A58A-E60E-44FE-A6DC-0272ECA1B5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7493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372CBD-6D2A-4462-985E-01C9A803A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098CD56-05B0-4021-A041-5526D9BA5D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AB24C61-6679-4AA6-9755-FB031DE127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024CEB1-4FA6-4A06-8F04-663E0991F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F5FE-7BBE-4BC6-AEC1-9A7968971A5F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DDDAACD-B546-4078-B43D-F7D221DEB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9BD8DDF-4FB2-420E-BA30-FBAB81AB8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A58A-E60E-44FE-A6DC-0272ECA1B5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283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4BC95C5-9345-4BBE-B9D5-EA2D8D2F9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F5C8522-6663-4D3B-854E-3BCDA29245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7A92D8-1B88-409A-B603-4A018FC94C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4F5FE-7BBE-4BC6-AEC1-9A7968971A5F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175B6E4-794B-4F62-B771-14A37AD8AB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1E5325E-3E8B-48B9-B911-C69954A267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1A58A-E60E-44FE-A6DC-0272ECA1B5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5041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dc.moph.go.th/viralpneumonia/guidelines.php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dc.moph.go.th/viralpneumonia/guidelines.php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ddc.moph.go.th/viralpneumonia/guidelines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414E6C-1059-47CA-A154-5C1ED1EDF5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8898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th-TH" b="1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แนวทางการบริหารจัดการ การรายงาน </a:t>
            </a:r>
            <a:br>
              <a:rPr lang="th-TH" b="1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b="1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ระบบการตรวจทางห้องปฏิบัติการ และ</a:t>
            </a:r>
            <a:br>
              <a:rPr lang="th-TH" b="1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b="1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การรายงานผล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0CEA377-A2CD-44D2-A7DB-AA7677B606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30613"/>
            <a:ext cx="9144000" cy="1655762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COVID-19</a:t>
            </a:r>
          </a:p>
          <a:p>
            <a:endParaRPr lang="th-TH" sz="40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sz="4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กรมควบคุมโรค</a:t>
            </a:r>
          </a:p>
          <a:p>
            <a:r>
              <a:rPr lang="en-US" sz="4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 </a:t>
            </a:r>
            <a:r>
              <a:rPr lang="th-TH" sz="4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มีนาคม </a:t>
            </a:r>
            <a:r>
              <a:rPr lang="en-US" sz="4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2563</a:t>
            </a:r>
          </a:p>
        </p:txBody>
      </p:sp>
    </p:spTree>
    <p:extLst>
      <p:ext uri="{BB962C8B-B14F-4D97-AF65-F5344CB8AC3E}">
        <p14:creationId xmlns:p14="http://schemas.microsoft.com/office/powerpoint/2010/main" xmlns="" val="2589014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50607349-51DD-4F90-9CE2-5BD7B842F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463" y="94157"/>
            <a:ext cx="10515600" cy="773503"/>
          </a:xfrm>
        </p:spPr>
        <p:txBody>
          <a:bodyPr/>
          <a:lstStyle/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แนวทางการส่งตรวจทางห้องปฏิบัติการ</a:t>
            </a:r>
            <a:endParaRPr lang="en-US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xmlns="" id="{904C6D22-95E9-4F2B-990E-582C3E1AC70E}"/>
              </a:ext>
            </a:extLst>
          </p:cNvPr>
          <p:cNvGraphicFramePr>
            <a:graphicFrameLocks noGrp="1"/>
          </p:cNvGraphicFramePr>
          <p:nvPr/>
        </p:nvGraphicFramePr>
        <p:xfrm>
          <a:off x="257467" y="1649573"/>
          <a:ext cx="10515596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892">
                  <a:extLst>
                    <a:ext uri="{9D8B030D-6E8A-4147-A177-3AD203B41FA5}">
                      <a16:colId xmlns:a16="http://schemas.microsoft.com/office/drawing/2014/main" xmlns="" val="3442038945"/>
                    </a:ext>
                  </a:extLst>
                </a:gridCol>
                <a:gridCol w="808892">
                  <a:extLst>
                    <a:ext uri="{9D8B030D-6E8A-4147-A177-3AD203B41FA5}">
                      <a16:colId xmlns:a16="http://schemas.microsoft.com/office/drawing/2014/main" xmlns="" val="3292005012"/>
                    </a:ext>
                  </a:extLst>
                </a:gridCol>
                <a:gridCol w="808892">
                  <a:extLst>
                    <a:ext uri="{9D8B030D-6E8A-4147-A177-3AD203B41FA5}">
                      <a16:colId xmlns:a16="http://schemas.microsoft.com/office/drawing/2014/main" xmlns="" val="2040963291"/>
                    </a:ext>
                  </a:extLst>
                </a:gridCol>
                <a:gridCol w="808892">
                  <a:extLst>
                    <a:ext uri="{9D8B030D-6E8A-4147-A177-3AD203B41FA5}">
                      <a16:colId xmlns:a16="http://schemas.microsoft.com/office/drawing/2014/main" xmlns="" val="1008769578"/>
                    </a:ext>
                  </a:extLst>
                </a:gridCol>
                <a:gridCol w="808892">
                  <a:extLst>
                    <a:ext uri="{9D8B030D-6E8A-4147-A177-3AD203B41FA5}">
                      <a16:colId xmlns:a16="http://schemas.microsoft.com/office/drawing/2014/main" xmlns="" val="1916142726"/>
                    </a:ext>
                  </a:extLst>
                </a:gridCol>
                <a:gridCol w="808892">
                  <a:extLst>
                    <a:ext uri="{9D8B030D-6E8A-4147-A177-3AD203B41FA5}">
                      <a16:colId xmlns:a16="http://schemas.microsoft.com/office/drawing/2014/main" xmlns="" val="3486376025"/>
                    </a:ext>
                  </a:extLst>
                </a:gridCol>
                <a:gridCol w="808892">
                  <a:extLst>
                    <a:ext uri="{9D8B030D-6E8A-4147-A177-3AD203B41FA5}">
                      <a16:colId xmlns:a16="http://schemas.microsoft.com/office/drawing/2014/main" xmlns="" val="1317372620"/>
                    </a:ext>
                  </a:extLst>
                </a:gridCol>
                <a:gridCol w="808892">
                  <a:extLst>
                    <a:ext uri="{9D8B030D-6E8A-4147-A177-3AD203B41FA5}">
                      <a16:colId xmlns:a16="http://schemas.microsoft.com/office/drawing/2014/main" xmlns="" val="1753125522"/>
                    </a:ext>
                  </a:extLst>
                </a:gridCol>
                <a:gridCol w="808892">
                  <a:extLst>
                    <a:ext uri="{9D8B030D-6E8A-4147-A177-3AD203B41FA5}">
                      <a16:colId xmlns:a16="http://schemas.microsoft.com/office/drawing/2014/main" xmlns="" val="1145485263"/>
                    </a:ext>
                  </a:extLst>
                </a:gridCol>
                <a:gridCol w="808892">
                  <a:extLst>
                    <a:ext uri="{9D8B030D-6E8A-4147-A177-3AD203B41FA5}">
                      <a16:colId xmlns:a16="http://schemas.microsoft.com/office/drawing/2014/main" xmlns="" val="2159805238"/>
                    </a:ext>
                  </a:extLst>
                </a:gridCol>
                <a:gridCol w="808892">
                  <a:extLst>
                    <a:ext uri="{9D8B030D-6E8A-4147-A177-3AD203B41FA5}">
                      <a16:colId xmlns:a16="http://schemas.microsoft.com/office/drawing/2014/main" xmlns="" val="611443298"/>
                    </a:ext>
                  </a:extLst>
                </a:gridCol>
                <a:gridCol w="808892">
                  <a:extLst>
                    <a:ext uri="{9D8B030D-6E8A-4147-A177-3AD203B41FA5}">
                      <a16:colId xmlns:a16="http://schemas.microsoft.com/office/drawing/2014/main" xmlns="" val="964049196"/>
                    </a:ext>
                  </a:extLst>
                </a:gridCol>
                <a:gridCol w="808892">
                  <a:extLst>
                    <a:ext uri="{9D8B030D-6E8A-4147-A177-3AD203B41FA5}">
                      <a16:colId xmlns:a16="http://schemas.microsoft.com/office/drawing/2014/main" xmlns="" val="21303576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วันที่</a:t>
                      </a:r>
                      <a:endParaRPr lang="en-US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0</a:t>
                      </a:r>
                      <a:endParaRPr lang="th-TH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51335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เหตุการณ์</a:t>
                      </a:r>
                      <a:endParaRPr lang="en-US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พบผู้ป่วย </a:t>
                      </a:r>
                      <a:r>
                        <a:rPr lang="en-US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PUI </a:t>
                      </a:r>
                      <a:endParaRPr lang="th-TH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ctr"/>
                      <a:endParaRPr lang="en-US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ctr"/>
                      <a:r>
                        <a:rPr lang="th-TH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เก็บตย.ครั้งแรก </a:t>
                      </a:r>
                      <a:endParaRPr lang="en-US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ผล </a:t>
                      </a:r>
                      <a:r>
                        <a:rPr lang="en-US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lab </a:t>
                      </a:r>
                      <a:r>
                        <a:rPr lang="th-TH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ออก</a:t>
                      </a:r>
                      <a:endParaRPr lang="en-US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เก็บตย.ครั้งที่ </a:t>
                      </a:r>
                      <a:r>
                        <a:rPr lang="en-US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เก็บตย.ครั้งที่ </a:t>
                      </a:r>
                      <a:r>
                        <a:rPr lang="en-US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เก็บตย.ครั้งที่ </a:t>
                      </a:r>
                      <a:r>
                        <a:rPr lang="en-US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เก็บตัวอย่างวันเว้นวันจน </a:t>
                      </a:r>
                    </a:p>
                    <a:p>
                      <a:pPr algn="ctr"/>
                      <a:r>
                        <a:rPr lang="th-TH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ไม่พบเชื้อ</a:t>
                      </a:r>
                      <a:endParaRPr lang="en-US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เก็บตัวอย่างเมื่อวางแผนจำหน่าย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เก็บตัวอย่างซ้ำ </a:t>
                      </a:r>
                      <a:r>
                        <a:rPr lang="en-US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48 </a:t>
                      </a:r>
                      <a:r>
                        <a:rPr lang="th-TH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ชม.</a:t>
                      </a:r>
                      <a:endParaRPr lang="en-US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15913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ผล </a:t>
                      </a:r>
                      <a:r>
                        <a:rPr lang="en-US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Lab </a:t>
                      </a:r>
                    </a:p>
                    <a:p>
                      <a:pPr algn="ctr"/>
                      <a:r>
                        <a:rPr lang="th-TH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แห่งแรก</a:t>
                      </a:r>
                      <a:endParaRPr lang="en-US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พบเชื้อ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พบเชื้อ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พบเชื้อ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พบเชื้อ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solidFill>
                            <a:srgbClr val="00B05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ไม่พบเชื้อ</a:t>
                      </a:r>
                      <a:endParaRPr lang="en-US" sz="1800" b="1" dirty="0">
                        <a:solidFill>
                          <a:srgbClr val="00B050"/>
                        </a:solidFill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>
                          <a:solidFill>
                            <a:srgbClr val="00B05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ไม่พบเชื้อ</a:t>
                      </a:r>
                      <a:endParaRPr lang="en-US" sz="1800" b="1" dirty="0">
                        <a:solidFill>
                          <a:srgbClr val="00B050"/>
                        </a:solidFill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76678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ผล </a:t>
                      </a:r>
                      <a:r>
                        <a:rPr lang="en-US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Lab </a:t>
                      </a:r>
                      <a:r>
                        <a:rPr lang="th-TH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อ้างอิง</a:t>
                      </a:r>
                      <a:endParaRPr lang="en-US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พบเชื้อ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ctr"/>
                      <a:endParaRPr lang="en-US" sz="36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ไม่ต้องส่ง </a:t>
                      </a:r>
                      <a:endParaRPr lang="en-US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ไม่ต้องส่ง </a:t>
                      </a:r>
                      <a:endParaRPr lang="en-US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ไม่ต้องส่ง </a:t>
                      </a:r>
                      <a:endParaRPr lang="en-US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>
                          <a:solidFill>
                            <a:srgbClr val="00B05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ไม่พบเชื้อ</a:t>
                      </a:r>
                      <a:endParaRPr lang="en-US" sz="1800" b="1" dirty="0">
                        <a:solidFill>
                          <a:srgbClr val="00B050"/>
                        </a:solidFill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ctr"/>
                      <a:endParaRPr lang="en-US" sz="36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ไม่ต้องส่ง</a:t>
                      </a:r>
                      <a:endParaRPr lang="en-US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26114726"/>
                  </a:ext>
                </a:extLst>
              </a:tr>
            </a:tbl>
          </a:graphicData>
        </a:graphic>
      </p:graphicFrame>
      <p:sp>
        <p:nvSpPr>
          <p:cNvPr id="7" name="Arrow: Right 6">
            <a:extLst>
              <a:ext uri="{FF2B5EF4-FFF2-40B4-BE49-F238E27FC236}">
                <a16:creationId xmlns:a16="http://schemas.microsoft.com/office/drawing/2014/main" xmlns="" id="{92B2B314-5D7A-4892-BABD-F7AD9742ABA6}"/>
              </a:ext>
            </a:extLst>
          </p:cNvPr>
          <p:cNvSpPr/>
          <p:nvPr/>
        </p:nvSpPr>
        <p:spPr>
          <a:xfrm>
            <a:off x="10616430" y="3588441"/>
            <a:ext cx="465666" cy="4572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027063C-C38B-40C2-9130-0758B4B6426B}"/>
              </a:ext>
            </a:extLst>
          </p:cNvPr>
          <p:cNvSpPr/>
          <p:nvPr/>
        </p:nvSpPr>
        <p:spPr>
          <a:xfrm>
            <a:off x="11082096" y="3245122"/>
            <a:ext cx="897467" cy="12495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จำหน่ายได้</a:t>
            </a:r>
          </a:p>
          <a:p>
            <a:pPr algn="ctr"/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พิจารณา</a:t>
            </a:r>
          </a:p>
          <a:p>
            <a:pPr algn="ctr"/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ติดตาม</a:t>
            </a:r>
          </a:p>
          <a:p>
            <a:pPr algn="ctr"/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สัปดาห์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xmlns="" id="{FEF611A0-5154-48A5-870E-005FAAEC6B6E}"/>
              </a:ext>
            </a:extLst>
          </p:cNvPr>
          <p:cNvSpPr/>
          <p:nvPr/>
        </p:nvSpPr>
        <p:spPr>
          <a:xfrm>
            <a:off x="6234634" y="5230042"/>
            <a:ext cx="2368169" cy="1526154"/>
          </a:xfrm>
          <a:prstGeom prst="wedgeRectCallout">
            <a:avLst>
              <a:gd name="adj1" fmla="val 49152"/>
              <a:gd name="adj2" fmla="val -145815"/>
            </a:avLst>
          </a:prstGeom>
          <a:solidFill>
            <a:schemeClr val="accent4">
              <a:lumMod val="60000"/>
              <a:lumOff val="40000"/>
              <a:alpha val="15000"/>
            </a:schemeClr>
          </a:solidFill>
          <a:ln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การส่งตรวจให้ระบุใน</a:t>
            </a:r>
          </a:p>
          <a:p>
            <a:pPr algn="ctr"/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ใบส่งตรวจว่า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“</a:t>
            </a:r>
            <a:r>
              <a:rPr lang="en-US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Repeat Plan Discharge</a:t>
            </a:r>
            <a:r>
              <a:rPr lang="th-TH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ถ้าไม่พบเชื้อ ให้ </a:t>
            </a:r>
            <a:r>
              <a:rPr lang="en-US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Lab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ระบุ</a:t>
            </a:r>
          </a:p>
          <a:p>
            <a:r>
              <a:rPr lang="th-TH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“ส่งต่อ </a:t>
            </a:r>
            <a:r>
              <a:rPr lang="en-US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lab </a:t>
            </a:r>
            <a:r>
              <a:rPr lang="th-TH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อ้างอิง”</a:t>
            </a:r>
            <a:endParaRPr lang="en-US" dirty="0">
              <a:solidFill>
                <a:srgbClr val="0000FF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xmlns="" id="{CE52141F-590D-4888-8E27-C328FF10F823}"/>
              </a:ext>
            </a:extLst>
          </p:cNvPr>
          <p:cNvSpPr/>
          <p:nvPr/>
        </p:nvSpPr>
        <p:spPr>
          <a:xfrm>
            <a:off x="8733458" y="5221151"/>
            <a:ext cx="2749481" cy="1526157"/>
          </a:xfrm>
          <a:prstGeom prst="wedgeRectCallout">
            <a:avLst>
              <a:gd name="adj1" fmla="val 7113"/>
              <a:gd name="adj2" fmla="val -147719"/>
            </a:avLst>
          </a:prstGeom>
          <a:solidFill>
            <a:schemeClr val="accent4">
              <a:lumMod val="60000"/>
              <a:lumOff val="40000"/>
              <a:alpha val="18000"/>
            </a:schemeClr>
          </a:solidFill>
          <a:ln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การส่งตรวจหลังผลไม่พบเชื้อ 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 lab </a:t>
            </a: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ctr"/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นัดตรวจซ้ำห่างกันอย่างน้อย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48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ชม.</a:t>
            </a:r>
          </a:p>
          <a:p>
            <a:pPr algn="ctr"/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ให้ระบุในใบส่งตรวจว่า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“</a:t>
            </a:r>
            <a:r>
              <a:rPr lang="en-US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Repeat </a:t>
            </a:r>
            <a:r>
              <a:rPr lang="th-TH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ผลลบ”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ไม่ต้องส่งตรวจซ้ำอีกหนึ่ง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Lab </a:t>
            </a: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xmlns="" id="{596C08F3-172B-4A49-BB4D-D5C7327BA473}"/>
              </a:ext>
            </a:extLst>
          </p:cNvPr>
          <p:cNvSpPr/>
          <p:nvPr/>
        </p:nvSpPr>
        <p:spPr>
          <a:xfrm>
            <a:off x="138097" y="5221151"/>
            <a:ext cx="2021305" cy="1526155"/>
          </a:xfrm>
          <a:prstGeom prst="wedgeRectCallout">
            <a:avLst>
              <a:gd name="adj1" fmla="val 47077"/>
              <a:gd name="adj2" fmla="val -146591"/>
            </a:avLst>
          </a:prstGeom>
          <a:solidFill>
            <a:schemeClr val="accent4">
              <a:lumMod val="60000"/>
              <a:lumOff val="40000"/>
              <a:alpha val="15000"/>
            </a:schemeClr>
          </a:solidFill>
          <a:ln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การส่งตรวจให้ระบุใน</a:t>
            </a:r>
          </a:p>
          <a:p>
            <a:pPr algn="ctr"/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ใบส่งตรวจว่า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“</a:t>
            </a:r>
            <a:r>
              <a:rPr lang="en-US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PUI </a:t>
            </a:r>
            <a:r>
              <a:rPr lang="th-TH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ตรวจครั้งแรก”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ถ้าพบเชื้อให้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Lab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ระบุ</a:t>
            </a:r>
          </a:p>
          <a:p>
            <a:r>
              <a:rPr lang="th-TH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“ส่งต่อ </a:t>
            </a:r>
            <a:r>
              <a:rPr lang="en-US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lab </a:t>
            </a:r>
            <a:r>
              <a:rPr lang="th-TH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อ้างอิง”</a:t>
            </a:r>
            <a:endParaRPr lang="en-US" dirty="0">
              <a:solidFill>
                <a:srgbClr val="0000FF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Speech Bubble: Rectangle 10">
            <a:extLst>
              <a:ext uri="{FF2B5EF4-FFF2-40B4-BE49-F238E27FC236}">
                <a16:creationId xmlns:a16="http://schemas.microsoft.com/office/drawing/2014/main" xmlns="" id="{5813EC46-F6CD-4B5D-B97B-33D81D297F2E}"/>
              </a:ext>
            </a:extLst>
          </p:cNvPr>
          <p:cNvSpPr/>
          <p:nvPr/>
        </p:nvSpPr>
        <p:spPr>
          <a:xfrm>
            <a:off x="3936062" y="5230042"/>
            <a:ext cx="2021305" cy="1489506"/>
          </a:xfrm>
          <a:prstGeom prst="wedgeRectCallout">
            <a:avLst>
              <a:gd name="adj1" fmla="val -47666"/>
              <a:gd name="adj2" fmla="val -146076"/>
            </a:avLst>
          </a:prstGeom>
          <a:solidFill>
            <a:schemeClr val="accent4">
              <a:lumMod val="60000"/>
              <a:lumOff val="40000"/>
              <a:alpha val="15000"/>
            </a:schemeClr>
          </a:solidFill>
          <a:ln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การตรวจติดตามใน</a:t>
            </a:r>
          </a:p>
          <a:p>
            <a:pPr algn="ctr"/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ผู้ป่วยยืนยัน</a:t>
            </a:r>
          </a:p>
          <a:p>
            <a:pPr algn="ctr"/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ให้ ระบุในใบส่งตรวจ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“</a:t>
            </a:r>
            <a:r>
              <a:rPr lang="en-US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Repeat</a:t>
            </a:r>
            <a:r>
              <a:rPr lang="th-TH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”</a:t>
            </a:r>
            <a:r>
              <a:rPr lang="en-US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endParaRPr lang="th-TH" b="1" dirty="0">
              <a:solidFill>
                <a:srgbClr val="0000FF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เพื่อไม่ให้ตรวจซ้ำกรณีบวก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2" name="Speech Bubble: Rectangle 11">
            <a:extLst>
              <a:ext uri="{FF2B5EF4-FFF2-40B4-BE49-F238E27FC236}">
                <a16:creationId xmlns:a16="http://schemas.microsoft.com/office/drawing/2014/main" xmlns="" id="{183AD707-FAEE-4C4D-93B4-822226877D92}"/>
              </a:ext>
            </a:extLst>
          </p:cNvPr>
          <p:cNvSpPr/>
          <p:nvPr/>
        </p:nvSpPr>
        <p:spPr>
          <a:xfrm>
            <a:off x="2027322" y="835164"/>
            <a:ext cx="1447398" cy="713740"/>
          </a:xfrm>
          <a:prstGeom prst="wedgeRectCallout">
            <a:avLst>
              <a:gd name="adj1" fmla="val -23641"/>
              <a:gd name="adj2" fmla="val 8527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เก็บเลือดทันที </a:t>
            </a:r>
            <a:endParaRPr lang="en-US" sz="20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xmlns="" id="{49E71F39-7275-4DEA-9CFB-95AE54D515AB}"/>
              </a:ext>
            </a:extLst>
          </p:cNvPr>
          <p:cNvSpPr/>
          <p:nvPr/>
        </p:nvSpPr>
        <p:spPr>
          <a:xfrm>
            <a:off x="9558911" y="704948"/>
            <a:ext cx="1447398" cy="713740"/>
          </a:xfrm>
          <a:prstGeom prst="wedgeRectCallout">
            <a:avLst>
              <a:gd name="adj1" fmla="val 11934"/>
              <a:gd name="adj2" fmla="val 9771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เก็บเลือดก่อนกลับ </a:t>
            </a:r>
            <a:endParaRPr lang="en-US" sz="20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4" name="Speech Bubble: Rectangle 9">
            <a:extLst>
              <a:ext uri="{FF2B5EF4-FFF2-40B4-BE49-F238E27FC236}">
                <a16:creationId xmlns:a16="http://schemas.microsoft.com/office/drawing/2014/main" xmlns="" id="{596C08F3-172B-4A49-BB4D-D5C7327BA473}"/>
              </a:ext>
            </a:extLst>
          </p:cNvPr>
          <p:cNvSpPr/>
          <p:nvPr/>
        </p:nvSpPr>
        <p:spPr>
          <a:xfrm>
            <a:off x="2295525" y="5221151"/>
            <a:ext cx="1466148" cy="1444321"/>
          </a:xfrm>
          <a:prstGeom prst="wedgeRectCallout">
            <a:avLst>
              <a:gd name="adj1" fmla="val -51603"/>
              <a:gd name="adj2" fmla="val -91774"/>
            </a:avLst>
          </a:prstGeom>
          <a:solidFill>
            <a:schemeClr val="accent4">
              <a:lumMod val="60000"/>
              <a:lumOff val="40000"/>
              <a:alpha val="15000"/>
            </a:schemeClr>
          </a:solidFill>
          <a:ln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กรณีผลตรวจไม่ตรงกันสอง </a:t>
            </a:r>
            <a:r>
              <a:rPr lang="en-US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lab</a:t>
            </a:r>
            <a:r>
              <a:rPr lang="th-TH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ให้</a:t>
            </a:r>
            <a:r>
              <a:rPr lang="en-US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Lab</a:t>
            </a:r>
            <a:r>
              <a:rPr lang="th-TH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ประสานกันก่อนออกผล</a:t>
            </a:r>
            <a:endParaRPr lang="en-US" b="1" dirty="0">
              <a:solidFill>
                <a:srgbClr val="0000FF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xmlns="" id="{6D90B2D3-970C-4E46-9B7C-D4093741CBC9}"/>
              </a:ext>
            </a:extLst>
          </p:cNvPr>
          <p:cNvSpPr/>
          <p:nvPr/>
        </p:nvSpPr>
        <p:spPr>
          <a:xfrm>
            <a:off x="8844089" y="1510466"/>
            <a:ext cx="1578295" cy="6501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48</a:t>
            </a:r>
            <a:r>
              <a:rPr lang="th-TH" sz="24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ชม.</a:t>
            </a:r>
            <a:endParaRPr lang="en-US" sz="2400" b="1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88048A7A-0B4D-4CB2-BAD3-08AAC363C8E1}"/>
              </a:ext>
            </a:extLst>
          </p:cNvPr>
          <p:cNvSpPr/>
          <p:nvPr/>
        </p:nvSpPr>
        <p:spPr>
          <a:xfrm>
            <a:off x="6902443" y="195309"/>
            <a:ext cx="2558317" cy="129147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ถ้าที่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48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ชั่วโมงตรวจซ้ำแล้วเป็น</a:t>
            </a:r>
            <a:r>
              <a:rPr lang="th-TH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บวก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</a:p>
          <a:p>
            <a:pPr algn="ctr"/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ให้เก็บเสมหะส่งตามกระบวนการ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ctr"/>
            <a:r>
              <a:rPr lang="en-US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“Repeat Plan Discharge”</a:t>
            </a:r>
            <a:r>
              <a:rPr lang="th-TH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และ </a:t>
            </a:r>
            <a:r>
              <a:rPr lang="en-US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“repeat </a:t>
            </a:r>
            <a:r>
              <a:rPr lang="th-TH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ผลลบ</a:t>
            </a:r>
            <a:r>
              <a:rPr lang="en-US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”</a:t>
            </a:r>
            <a:r>
              <a:rPr lang="th-TH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ใหม่</a:t>
            </a:r>
            <a:r>
              <a:rPr lang="en-US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endParaRPr lang="th-TH" b="1" dirty="0">
              <a:solidFill>
                <a:srgbClr val="0000FF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4811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61718A0-ACC3-40E7-A585-76A8909287F0}"/>
              </a:ext>
            </a:extLst>
          </p:cNvPr>
          <p:cNvSpPr/>
          <p:nvPr/>
        </p:nvSpPr>
        <p:spPr>
          <a:xfrm>
            <a:off x="608284" y="3933645"/>
            <a:ext cx="2529076" cy="235088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ส.บำราศฯ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h-TH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เก็บตัวอย่าง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h-TH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ออกรหัส (</a:t>
            </a:r>
            <a:r>
              <a:rPr lang="en-US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code) </a:t>
            </a:r>
            <a:r>
              <a:rPr lang="th-TH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และเลขหนังสือนำส่งตัวอย่าง</a:t>
            </a:r>
          </a:p>
          <a:p>
            <a:r>
              <a:rPr lang="en-US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URI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NPS+TS in VTM 1 </a:t>
            </a:r>
            <a:r>
              <a:rPr lang="th-TH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ชุด</a:t>
            </a:r>
          </a:p>
          <a:p>
            <a:r>
              <a:rPr lang="en-US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LRI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NPS+TS in VTM 1 </a:t>
            </a:r>
            <a:r>
              <a:rPr lang="th-TH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ชุด</a:t>
            </a:r>
            <a:endParaRPr lang="en-US" sz="1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sputum in sterile container 1 </a:t>
            </a:r>
            <a:r>
              <a:rPr lang="th-TH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กระปุก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5BA0D4D-9AFF-4898-8482-16B44D570C2C}"/>
              </a:ext>
            </a:extLst>
          </p:cNvPr>
          <p:cNvSpPr/>
          <p:nvPr/>
        </p:nvSpPr>
        <p:spPr>
          <a:xfrm>
            <a:off x="1054042" y="1315108"/>
            <a:ext cx="1637561" cy="4713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 </a:t>
            </a:r>
            <a:r>
              <a:rPr lang="th-TH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บำราศฯ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28EFD34-C218-4519-B204-17BDF9413427}"/>
              </a:ext>
            </a:extLst>
          </p:cNvPr>
          <p:cNvSpPr/>
          <p:nvPr/>
        </p:nvSpPr>
        <p:spPr>
          <a:xfrm>
            <a:off x="4000128" y="1214312"/>
            <a:ext cx="1779233" cy="6884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พบเชื้อ หรือ </a:t>
            </a:r>
          </a:p>
          <a:p>
            <a:pPr algn="ctr"/>
            <a:r>
              <a:rPr lang="th-TH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สรุปไม่ได้ 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C2CE44-458E-448C-9AB2-1CCE29F63496}"/>
              </a:ext>
            </a:extLst>
          </p:cNvPr>
          <p:cNvSpPr/>
          <p:nvPr/>
        </p:nvSpPr>
        <p:spPr>
          <a:xfrm>
            <a:off x="3392808" y="3276862"/>
            <a:ext cx="1308524" cy="4713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ไม่พบเชื้อ</a:t>
            </a:r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xmlns="" id="{CDA64A5B-C153-4ACD-ABF6-671EC75528B6}"/>
              </a:ext>
            </a:extLst>
          </p:cNvPr>
          <p:cNvCxnSpPr>
            <a:cxnSpLocks/>
            <a:stCxn id="5" idx="3"/>
            <a:endCxn id="7" idx="1"/>
          </p:cNvCxnSpPr>
          <p:nvPr/>
        </p:nvCxnSpPr>
        <p:spPr>
          <a:xfrm>
            <a:off x="2691603" y="1550778"/>
            <a:ext cx="1308525" cy="7750"/>
          </a:xfrm>
          <a:prstGeom prst="bentConnector3">
            <a:avLst/>
          </a:prstGeom>
          <a:ln w="28575">
            <a:solidFill>
              <a:schemeClr val="accent6">
                <a:lumMod val="75000"/>
              </a:schemeClr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xmlns="" id="{08FEF63D-16F9-42B5-AD7A-7B42455F26B2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>
          <a:xfrm>
            <a:off x="2691603" y="1550778"/>
            <a:ext cx="701205" cy="1961754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6">
                <a:lumMod val="75000"/>
              </a:schemeClr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9390E953-273B-4F85-976E-AC6790BD394A}"/>
              </a:ext>
            </a:extLst>
          </p:cNvPr>
          <p:cNvSpPr/>
          <p:nvPr/>
        </p:nvSpPr>
        <p:spPr>
          <a:xfrm>
            <a:off x="6072416" y="4601452"/>
            <a:ext cx="1381125" cy="7187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Operations </a:t>
            </a:r>
            <a:r>
              <a:rPr lang="en-US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DDC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(061-663-9232)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xmlns="" id="{89B909AC-9E54-40C7-8481-A0A5522D4331}"/>
              </a:ext>
            </a:extLst>
          </p:cNvPr>
          <p:cNvSpPr/>
          <p:nvPr/>
        </p:nvSpPr>
        <p:spPr>
          <a:xfrm>
            <a:off x="6072416" y="3937439"/>
            <a:ext cx="1381125" cy="6157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SAT DDC </a:t>
            </a:r>
            <a:endParaRPr lang="th-TH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AC48C06D-8575-4194-859D-099D96A66095}"/>
              </a:ext>
            </a:extLst>
          </p:cNvPr>
          <p:cNvSpPr/>
          <p:nvPr/>
        </p:nvSpPr>
        <p:spPr>
          <a:xfrm>
            <a:off x="6082501" y="3350143"/>
            <a:ext cx="1381125" cy="5278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</a:t>
            </a:r>
            <a:endParaRPr lang="th-TH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xmlns="" id="{5DB488ED-F9C8-494D-91DC-68BD8FB6F1A2}"/>
              </a:ext>
            </a:extLst>
          </p:cNvPr>
          <p:cNvSpPr/>
          <p:nvPr/>
        </p:nvSpPr>
        <p:spPr>
          <a:xfrm>
            <a:off x="6082501" y="5384735"/>
            <a:ext cx="1381125" cy="6157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ส.บำราศฯ 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xmlns="" id="{2C14BF03-3331-4051-96BC-50350D5A37BE}"/>
              </a:ext>
            </a:extLst>
          </p:cNvPr>
          <p:cNvSpPr/>
          <p:nvPr/>
        </p:nvSpPr>
        <p:spPr>
          <a:xfrm>
            <a:off x="5928881" y="3262757"/>
            <a:ext cx="1685351" cy="2802736"/>
          </a:xfrm>
          <a:prstGeom prst="rect">
            <a:avLst/>
          </a:prstGeom>
          <a:noFill/>
          <a:ln w="381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89" name="Connector: Elbow 88">
            <a:extLst>
              <a:ext uri="{FF2B5EF4-FFF2-40B4-BE49-F238E27FC236}">
                <a16:creationId xmlns:a16="http://schemas.microsoft.com/office/drawing/2014/main" xmlns="" id="{35CF0128-AB2C-4ACA-9D4E-10C16E862D89}"/>
              </a:ext>
            </a:extLst>
          </p:cNvPr>
          <p:cNvCxnSpPr>
            <a:cxnSpLocks/>
            <a:stCxn id="8" idx="2"/>
            <a:endCxn id="79" idx="1"/>
          </p:cNvCxnSpPr>
          <p:nvPr/>
        </p:nvCxnSpPr>
        <p:spPr>
          <a:xfrm rot="16200000" flipH="1">
            <a:off x="4530014" y="3265257"/>
            <a:ext cx="915923" cy="1881811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or: Elbow 92">
            <a:extLst>
              <a:ext uri="{FF2B5EF4-FFF2-40B4-BE49-F238E27FC236}">
                <a16:creationId xmlns:a16="http://schemas.microsoft.com/office/drawing/2014/main" xmlns="" id="{DB4F415F-6DDB-4188-87EA-58488B17FDEB}"/>
              </a:ext>
            </a:extLst>
          </p:cNvPr>
          <p:cNvCxnSpPr>
            <a:cxnSpLocks/>
            <a:stCxn id="7" idx="2"/>
            <a:endCxn id="79" idx="1"/>
          </p:cNvCxnSpPr>
          <p:nvPr/>
        </p:nvCxnSpPr>
        <p:spPr>
          <a:xfrm rot="16200000" flipH="1">
            <a:off x="4028622" y="2763866"/>
            <a:ext cx="2761382" cy="1039136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>
            <a:extLst>
              <a:ext uri="{FF2B5EF4-FFF2-40B4-BE49-F238E27FC236}">
                <a16:creationId xmlns:a16="http://schemas.microsoft.com/office/drawing/2014/main" xmlns="" id="{0BD16FA6-3465-4A78-ADD3-1512D11B1969}"/>
              </a:ext>
            </a:extLst>
          </p:cNvPr>
          <p:cNvSpPr txBox="1"/>
          <p:nvPr/>
        </p:nvSpPr>
        <p:spPr>
          <a:xfrm>
            <a:off x="82862" y="50797"/>
            <a:ext cx="80658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ผังการส่งตัวอย่างจากผู้ป่วยเข้าเกณฑ์สอบสวนโรคติดเชื้อไวรัสโคโรนา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2019 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กรมควบคุมโรค    </a:t>
            </a:r>
            <a:endParaRPr lang="en-US" sz="24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sz="2400" b="1" dirty="0">
                <a:solidFill>
                  <a:srgbClr val="C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สถาบันบำราศนราดูร</a:t>
            </a:r>
            <a:endParaRPr lang="en-US" sz="2800" dirty="0">
              <a:solidFill>
                <a:srgbClr val="C000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7AD08A80-3261-41A4-AFBA-380CC73D5B81}"/>
              </a:ext>
            </a:extLst>
          </p:cNvPr>
          <p:cNvSpPr/>
          <p:nvPr/>
        </p:nvSpPr>
        <p:spPr>
          <a:xfrm>
            <a:off x="8725447" y="1315108"/>
            <a:ext cx="1779233" cy="4713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NIH</a:t>
            </a:r>
            <a:endParaRPr lang="th-TH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23A0F519-ED18-4C0E-B0AF-A96771F5A5CC}"/>
              </a:ext>
            </a:extLst>
          </p:cNvPr>
          <p:cNvCxnSpPr>
            <a:cxnSpLocks/>
            <a:stCxn id="7" idx="3"/>
            <a:endCxn id="40" idx="1"/>
          </p:cNvCxnSpPr>
          <p:nvPr/>
        </p:nvCxnSpPr>
        <p:spPr>
          <a:xfrm flipV="1">
            <a:off x="5779361" y="1550778"/>
            <a:ext cx="2946086" cy="775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xmlns="" id="{E0A3221D-AA51-47FA-816C-5F422093E5AA}"/>
              </a:ext>
            </a:extLst>
          </p:cNvPr>
          <p:cNvSpPr/>
          <p:nvPr/>
        </p:nvSpPr>
        <p:spPr>
          <a:xfrm>
            <a:off x="7989387" y="6221033"/>
            <a:ext cx="4160615" cy="63094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th-TH" sz="11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</a:t>
            </a:r>
          </a:p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หนังสือส่งตัวอย่างสามารถดาวน์โหลดได้จาก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https://ddc.moph.go.th/viralpneumonia/guidelines.php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47" name="Connector: Elbow 14">
            <a:extLst>
              <a:ext uri="{FF2B5EF4-FFF2-40B4-BE49-F238E27FC236}">
                <a16:creationId xmlns:a16="http://schemas.microsoft.com/office/drawing/2014/main" xmlns="" id="{CDA64A5B-C153-4ACD-ABF6-671EC75528B6}"/>
              </a:ext>
            </a:extLst>
          </p:cNvPr>
          <p:cNvCxnSpPr>
            <a:cxnSpLocks/>
            <a:stCxn id="4" idx="0"/>
            <a:endCxn id="5" idx="2"/>
          </p:cNvCxnSpPr>
          <p:nvPr/>
        </p:nvCxnSpPr>
        <p:spPr>
          <a:xfrm rot="5400000" flipH="1" flipV="1">
            <a:off x="799223" y="2860046"/>
            <a:ext cx="2147198" cy="1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6">
                <a:lumMod val="75000"/>
              </a:schemeClr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xmlns="" id="{5970C028-9954-4A35-89E1-AB028525A5DE}"/>
              </a:ext>
            </a:extLst>
          </p:cNvPr>
          <p:cNvCxnSpPr>
            <a:cxnSpLocks/>
          </p:cNvCxnSpPr>
          <p:nvPr/>
        </p:nvCxnSpPr>
        <p:spPr>
          <a:xfrm>
            <a:off x="10287617" y="700794"/>
            <a:ext cx="467867" cy="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10287617" y="484478"/>
            <a:ext cx="467867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0749789" y="314892"/>
            <a:ext cx="1384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การส่งข้อมูล</a:t>
            </a:r>
          </a:p>
          <a:p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การส่งตัวอย่าง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276046" y="6362451"/>
            <a:ext cx="4777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กรณี  มีข้อสงสัยให้สอบถามตามระดับ รพ.     </a:t>
            </a:r>
            <a:r>
              <a:rPr lang="th-TH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สสจ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.     </a:t>
            </a:r>
            <a:r>
              <a:rPr lang="th-TH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สคร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.      กรม 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5981794" y="6545538"/>
            <a:ext cx="228411" cy="157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6574911" y="6554649"/>
            <a:ext cx="228411" cy="952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7175332" y="6564174"/>
            <a:ext cx="23262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A339F6F2-CFD8-4A3D-A729-E0ABAC71C506}"/>
              </a:ext>
            </a:extLst>
          </p:cNvPr>
          <p:cNvSpPr txBox="1"/>
          <p:nvPr/>
        </p:nvSpPr>
        <p:spPr>
          <a:xfrm>
            <a:off x="10417023" y="-8511"/>
            <a:ext cx="1717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2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EOC Novel coronavirus 2019 </a:t>
            </a:r>
            <a:endParaRPr lang="th-TH" sz="1200" b="1" dirty="0">
              <a:solidFill>
                <a:schemeClr val="bg2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en-US" sz="1200" b="1" dirty="0">
                <a:solidFill>
                  <a:schemeClr val="bg2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28 </a:t>
            </a:r>
            <a:r>
              <a:rPr lang="th-TH" sz="1200" b="1" dirty="0">
                <a:solidFill>
                  <a:schemeClr val="bg2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กุมภาพันธ์ </a:t>
            </a:r>
            <a:r>
              <a:rPr lang="en-US" sz="1200" b="1" dirty="0">
                <a:solidFill>
                  <a:schemeClr val="bg2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2563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CC66FDC2-DA13-4C82-A886-B3527815696F}"/>
              </a:ext>
            </a:extLst>
          </p:cNvPr>
          <p:cNvSpPr txBox="1"/>
          <p:nvPr/>
        </p:nvSpPr>
        <p:spPr>
          <a:xfrm>
            <a:off x="3828547" y="4664124"/>
            <a:ext cx="1061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รายงานผล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th-TH" sz="12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ไม่พบเชื้อ</a:t>
            </a:r>
            <a:r>
              <a:rPr lang="en-US" sz="12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  <a:endParaRPr lang="en-US" sz="1200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D1033F24-7989-402C-B415-0C707D5A12EF}"/>
              </a:ext>
            </a:extLst>
          </p:cNvPr>
          <p:cNvSpPr txBox="1"/>
          <p:nvPr/>
        </p:nvSpPr>
        <p:spPr>
          <a:xfrm>
            <a:off x="3505562" y="1967034"/>
            <a:ext cx="43105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รายงานผลครั้งแรก </a:t>
            </a:r>
            <a:r>
              <a:rPr lang="th-TH" sz="12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“รอยืนยัน </a:t>
            </a:r>
            <a:r>
              <a:rPr lang="en-US" sz="12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lab</a:t>
            </a:r>
            <a:r>
              <a:rPr lang="th-TH" sz="12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  <a:r>
              <a:rPr lang="en-US" sz="12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 แจ้ง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operations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ทันที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เพื่อส่งตัวอย่างไป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NIH</a:t>
            </a:r>
            <a:endParaRPr lang="en-US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หากต้องการ ตย. ใหม่ ให้แจ้ง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operations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DDC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ทันที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รายงานผลสุดท้าย </a:t>
            </a:r>
            <a:r>
              <a:rPr lang="th-TH" sz="12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“พบเชื้อ”/ “ไม่พบเชื้อ”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หลังสรุปกับ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NIH</a:t>
            </a:r>
            <a:endParaRPr lang="th-TH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1892B747-3F2B-49E4-A384-5BC256C9009D}"/>
              </a:ext>
            </a:extLst>
          </p:cNvPr>
          <p:cNvSpPr txBox="1"/>
          <p:nvPr/>
        </p:nvSpPr>
        <p:spPr>
          <a:xfrm>
            <a:off x="5871529" y="1557536"/>
            <a:ext cx="2704054" cy="283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Operations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นำตัวอย่างส่งภายใน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ชม.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42C05FEC-5ED5-4A1B-AD60-7555C45E41D3}"/>
              </a:ext>
            </a:extLst>
          </p:cNvPr>
          <p:cNvSpPr txBox="1"/>
          <p:nvPr/>
        </p:nvSpPr>
        <p:spPr>
          <a:xfrm>
            <a:off x="6115943" y="513354"/>
            <a:ext cx="22729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บำราศ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แจ้งผลพร้อมค่า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CT </a:t>
            </a:r>
            <a:endParaRPr lang="th-TH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69" name="Connector: Elbow 68">
            <a:extLst>
              <a:ext uri="{FF2B5EF4-FFF2-40B4-BE49-F238E27FC236}">
                <a16:creationId xmlns:a16="http://schemas.microsoft.com/office/drawing/2014/main" xmlns="" id="{2B471FE4-45FA-487E-8821-78FD5576A1E5}"/>
              </a:ext>
            </a:extLst>
          </p:cNvPr>
          <p:cNvCxnSpPr>
            <a:cxnSpLocks/>
            <a:stCxn id="40" idx="2"/>
            <a:endCxn id="79" idx="3"/>
          </p:cNvCxnSpPr>
          <p:nvPr/>
        </p:nvCxnSpPr>
        <p:spPr>
          <a:xfrm rot="5400000">
            <a:off x="7175810" y="2224870"/>
            <a:ext cx="2877677" cy="2000832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xmlns="" id="{09A42373-B87E-4ED4-94B0-E30E689E2551}"/>
              </a:ext>
            </a:extLst>
          </p:cNvPr>
          <p:cNvCxnSpPr>
            <a:cxnSpLocks/>
          </p:cNvCxnSpPr>
          <p:nvPr/>
        </p:nvCxnSpPr>
        <p:spPr>
          <a:xfrm rot="16200000" flipH="1">
            <a:off x="7202005" y="-1106123"/>
            <a:ext cx="100796" cy="4725319"/>
          </a:xfrm>
          <a:prstGeom prst="bentConnector3">
            <a:avLst>
              <a:gd name="adj1" fmla="val -411755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xmlns="" id="{8AADFFD6-902C-4B72-AE54-2A965D82625B}"/>
              </a:ext>
            </a:extLst>
          </p:cNvPr>
          <p:cNvSpPr txBox="1"/>
          <p:nvPr/>
        </p:nvSpPr>
        <p:spPr>
          <a:xfrm>
            <a:off x="6115943" y="777346"/>
            <a:ext cx="2606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NIH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แจ้งผลกลับ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บำราศ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ปรึกษากันหากผล </a:t>
            </a:r>
            <a:r>
              <a:rPr lang="en-US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lang="th-TH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แห่งไม่ตรงกัน 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xmlns="" id="{9A739D84-6C75-46A1-A901-6E03615F9D8B}"/>
              </a:ext>
            </a:extLst>
          </p:cNvPr>
          <p:cNvSpPr/>
          <p:nvPr/>
        </p:nvSpPr>
        <p:spPr>
          <a:xfrm>
            <a:off x="9615063" y="2925204"/>
            <a:ext cx="20008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รายงานผลสุดท้าย </a:t>
            </a:r>
          </a:p>
          <a:p>
            <a:r>
              <a:rPr lang="th-TH" sz="12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“พบเชื้อ”/ “ไม่พบเชื้อ”</a:t>
            </a:r>
          </a:p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หลังสรุปกับ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Lab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บำราศ</a:t>
            </a:r>
          </a:p>
        </p:txBody>
      </p:sp>
    </p:spTree>
    <p:extLst>
      <p:ext uri="{BB962C8B-B14F-4D97-AF65-F5344CB8AC3E}">
        <p14:creationId xmlns:p14="http://schemas.microsoft.com/office/powerpoint/2010/main" xmlns="" val="913904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61718A0-ACC3-40E7-A585-76A8909287F0}"/>
              </a:ext>
            </a:extLst>
          </p:cNvPr>
          <p:cNvSpPr/>
          <p:nvPr/>
        </p:nvSpPr>
        <p:spPr>
          <a:xfrm>
            <a:off x="1064004" y="4397950"/>
            <a:ext cx="2606336" cy="228663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รพ. ทุกสังกัด</a:t>
            </a:r>
            <a:r>
              <a:rPr lang="en-US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th-TH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รัฐ</a:t>
            </a:r>
            <a:r>
              <a:rPr lang="en-US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th-TH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เอกชน)</a:t>
            </a:r>
          </a:p>
          <a:p>
            <a:pPr algn="ctr"/>
            <a:r>
              <a:rPr lang="th-TH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ในเขต กทม.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h-TH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เก็บตัวอย่าง</a:t>
            </a:r>
          </a:p>
          <a:p>
            <a:r>
              <a:rPr lang="en-US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URI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NPS+TS in VTM 1 </a:t>
            </a:r>
            <a:r>
              <a:rPr lang="th-TH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ชุด</a:t>
            </a:r>
          </a:p>
          <a:p>
            <a:r>
              <a:rPr lang="en-US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LRI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NPS+TS in VTM 1 </a:t>
            </a:r>
            <a:r>
              <a:rPr lang="th-TH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ชุด</a:t>
            </a:r>
            <a:endParaRPr lang="en-US" sz="1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sputum in sterile container 1 </a:t>
            </a:r>
            <a:r>
              <a:rPr lang="th-TH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กระปุก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5BA0D4D-9AFF-4898-8482-16B44D570C2C}"/>
              </a:ext>
            </a:extLst>
          </p:cNvPr>
          <p:cNvSpPr/>
          <p:nvPr/>
        </p:nvSpPr>
        <p:spPr>
          <a:xfrm>
            <a:off x="1028190" y="1200961"/>
            <a:ext cx="2711389" cy="107328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 </a:t>
            </a:r>
            <a:r>
              <a:rPr lang="th-TH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ที่ได้รับการประกาศจากกรมวิทย์ฯ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28EFD34-C218-4519-B204-17BDF9413427}"/>
              </a:ext>
            </a:extLst>
          </p:cNvPr>
          <p:cNvSpPr/>
          <p:nvPr/>
        </p:nvSpPr>
        <p:spPr>
          <a:xfrm>
            <a:off x="4615933" y="1219859"/>
            <a:ext cx="1601548" cy="6884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พบเชื้อ หรือ </a:t>
            </a:r>
          </a:p>
          <a:p>
            <a:pPr algn="ctr"/>
            <a:r>
              <a:rPr lang="th-TH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สรุปไม่ได้ 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C2CE44-458E-448C-9AB2-1CCE29F63496}"/>
              </a:ext>
            </a:extLst>
          </p:cNvPr>
          <p:cNvSpPr/>
          <p:nvPr/>
        </p:nvSpPr>
        <p:spPr>
          <a:xfrm>
            <a:off x="4033761" y="2992625"/>
            <a:ext cx="1227997" cy="4713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ไม่พบเชื้อ</a:t>
            </a:r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xmlns="" id="{CDA64A5B-C153-4ACD-ABF6-671EC75528B6}"/>
              </a:ext>
            </a:extLst>
          </p:cNvPr>
          <p:cNvCxnSpPr>
            <a:cxnSpLocks/>
            <a:stCxn id="5" idx="3"/>
            <a:endCxn id="7" idx="1"/>
          </p:cNvCxnSpPr>
          <p:nvPr/>
        </p:nvCxnSpPr>
        <p:spPr>
          <a:xfrm flipV="1">
            <a:off x="3739579" y="1564075"/>
            <a:ext cx="876354" cy="173531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6">
                <a:lumMod val="75000"/>
              </a:schemeClr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xmlns="" id="{08FEF63D-16F9-42B5-AD7A-7B42455F26B2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>
          <a:xfrm>
            <a:off x="3739579" y="1737606"/>
            <a:ext cx="294182" cy="1490689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6">
                <a:lumMod val="75000"/>
              </a:schemeClr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58B5910D-47EE-49AE-AD4A-C1A614BFD388}"/>
              </a:ext>
            </a:extLst>
          </p:cNvPr>
          <p:cNvSpPr txBox="1"/>
          <p:nvPr/>
        </p:nvSpPr>
        <p:spPr>
          <a:xfrm>
            <a:off x="6217481" y="1643150"/>
            <a:ext cx="40141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Operations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 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แรกนำตัวอย่างส่งเองภายใน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ชม. 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516B2C93-FC12-4A4E-851C-B800F2E93F92}"/>
              </a:ext>
            </a:extLst>
          </p:cNvPr>
          <p:cNvSpPr/>
          <p:nvPr/>
        </p:nvSpPr>
        <p:spPr>
          <a:xfrm>
            <a:off x="9986554" y="1262784"/>
            <a:ext cx="1779233" cy="6884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NIH</a:t>
            </a:r>
            <a:endParaRPr lang="th-TH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9390E953-273B-4F85-976E-AC6790BD394A}"/>
              </a:ext>
            </a:extLst>
          </p:cNvPr>
          <p:cNvSpPr/>
          <p:nvPr/>
        </p:nvSpPr>
        <p:spPr>
          <a:xfrm>
            <a:off x="8038747" y="4209977"/>
            <a:ext cx="1314455" cy="7506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Operations DDC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(061-663-9232)</a:t>
            </a:r>
            <a:endParaRPr lang="th-TH" sz="11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xmlns="" id="{296E08B9-38BE-45E6-A664-7A76DE3D3455}"/>
              </a:ext>
            </a:extLst>
          </p:cNvPr>
          <p:cNvSpPr/>
          <p:nvPr/>
        </p:nvSpPr>
        <p:spPr>
          <a:xfrm>
            <a:off x="1472818" y="2959375"/>
            <a:ext cx="1805125" cy="9152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สปคม.</a:t>
            </a:r>
          </a:p>
          <a:p>
            <a:pPr algn="ctr"/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0615186212</a:t>
            </a: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ออกรหัส (</a:t>
            </a:r>
            <a:r>
              <a:rPr lang="en-US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code) 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ออกเลขหนังสือนำส่ง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xmlns="" id="{E8AE79AB-DEF1-4AB8-8762-3468AAE9EC5D}"/>
              </a:ext>
            </a:extLst>
          </p:cNvPr>
          <p:cNvCxnSpPr>
            <a:cxnSpLocks/>
            <a:stCxn id="46" idx="0"/>
            <a:endCxn id="5" idx="2"/>
          </p:cNvCxnSpPr>
          <p:nvPr/>
        </p:nvCxnSpPr>
        <p:spPr>
          <a:xfrm flipV="1">
            <a:off x="2375381" y="2274250"/>
            <a:ext cx="8504" cy="685125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xmlns="" id="{89B909AC-9E54-40C7-8481-A0A5522D4331}"/>
              </a:ext>
            </a:extLst>
          </p:cNvPr>
          <p:cNvSpPr/>
          <p:nvPr/>
        </p:nvSpPr>
        <p:spPr>
          <a:xfrm>
            <a:off x="8038747" y="3539633"/>
            <a:ext cx="1314455" cy="6333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SAT DDC </a:t>
            </a:r>
            <a:endParaRPr lang="th-TH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AC48C06D-8575-4194-859D-099D96A66095}"/>
              </a:ext>
            </a:extLst>
          </p:cNvPr>
          <p:cNvSpPr/>
          <p:nvPr/>
        </p:nvSpPr>
        <p:spPr>
          <a:xfrm>
            <a:off x="8038747" y="3042859"/>
            <a:ext cx="1296219" cy="459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</a:t>
            </a:r>
            <a:endParaRPr lang="th-TH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xmlns="" id="{2C14BF03-3331-4051-96BC-50350D5A37BE}"/>
              </a:ext>
            </a:extLst>
          </p:cNvPr>
          <p:cNvSpPr/>
          <p:nvPr/>
        </p:nvSpPr>
        <p:spPr>
          <a:xfrm>
            <a:off x="7912484" y="2947910"/>
            <a:ext cx="1615145" cy="2707553"/>
          </a:xfrm>
          <a:prstGeom prst="rect">
            <a:avLst/>
          </a:prstGeom>
          <a:noFill/>
          <a:ln w="381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xmlns="" id="{46AC8ABF-7560-4B57-834C-E51AD1C35C78}"/>
              </a:ext>
            </a:extLst>
          </p:cNvPr>
          <p:cNvSpPr txBox="1"/>
          <p:nvPr/>
        </p:nvSpPr>
        <p:spPr>
          <a:xfrm>
            <a:off x="4837169" y="5225723"/>
            <a:ext cx="7296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แจ้งผล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xmlns="" id="{36A7A5D8-44A3-4AB4-9C5C-EB449EE4CD71}"/>
              </a:ext>
            </a:extLst>
          </p:cNvPr>
          <p:cNvSpPr/>
          <p:nvPr/>
        </p:nvSpPr>
        <p:spPr>
          <a:xfrm>
            <a:off x="4581507" y="5860204"/>
            <a:ext cx="6929348" cy="63094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th-TH" sz="11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</a:t>
            </a:r>
          </a:p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หนังสือส่งตัวอย่างสามารถดาวน์โหลดได้จาก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https://ddc.moph.go.th/viralpneumonia/guidelines.php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th-TH"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สปคม.ส่งผลให้รพ.เอง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131E57AD-0A8B-4DC0-9D60-F9B93ADC2A4B}"/>
              </a:ext>
            </a:extLst>
          </p:cNvPr>
          <p:cNvSpPr txBox="1"/>
          <p:nvPr/>
        </p:nvSpPr>
        <p:spPr>
          <a:xfrm>
            <a:off x="2473010" y="2422731"/>
            <a:ext cx="1355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ส่งตัวอย่าง</a:t>
            </a:r>
          </a:p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Contact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ไป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NIH </a:t>
            </a:r>
          </a:p>
        </p:txBody>
      </p:sp>
      <p:cxnSp>
        <p:nvCxnSpPr>
          <p:cNvPr id="33" name="Connector: Elbow 92">
            <a:extLst>
              <a:ext uri="{FF2B5EF4-FFF2-40B4-BE49-F238E27FC236}">
                <a16:creationId xmlns:a16="http://schemas.microsoft.com/office/drawing/2014/main" xmlns="" id="{DB4F415F-6DDB-4188-87EA-58488B17FDEB}"/>
              </a:ext>
            </a:extLst>
          </p:cNvPr>
          <p:cNvCxnSpPr>
            <a:cxnSpLocks/>
            <a:stCxn id="8" idx="2"/>
            <a:endCxn id="79" idx="1"/>
          </p:cNvCxnSpPr>
          <p:nvPr/>
        </p:nvCxnSpPr>
        <p:spPr>
          <a:xfrm rot="16200000" flipH="1">
            <a:off x="5861261" y="2250464"/>
            <a:ext cx="837722" cy="3264724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xmlns="" id="{5970C028-9954-4A35-89E1-AB028525A5DE}"/>
              </a:ext>
            </a:extLst>
          </p:cNvPr>
          <p:cNvCxnSpPr>
            <a:cxnSpLocks/>
          </p:cNvCxnSpPr>
          <p:nvPr/>
        </p:nvCxnSpPr>
        <p:spPr>
          <a:xfrm flipV="1">
            <a:off x="10074347" y="5732923"/>
            <a:ext cx="467867" cy="2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10074347" y="5516607"/>
            <a:ext cx="467867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0645083" y="5336984"/>
            <a:ext cx="1384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การส่งข้อมูล</a:t>
            </a:r>
          </a:p>
          <a:p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การส่งตัวอย่าง</a:t>
            </a:r>
          </a:p>
        </p:txBody>
      </p:sp>
      <p:cxnSp>
        <p:nvCxnSpPr>
          <p:cNvPr id="55" name="Straight Arrow Connector 54"/>
          <p:cNvCxnSpPr>
            <a:cxnSpLocks/>
            <a:stCxn id="4" idx="0"/>
            <a:endCxn id="46" idx="2"/>
          </p:cNvCxnSpPr>
          <p:nvPr/>
        </p:nvCxnSpPr>
        <p:spPr>
          <a:xfrm flipV="1">
            <a:off x="2367172" y="3874597"/>
            <a:ext cx="8209" cy="52335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131E57AD-0A8B-4DC0-9D60-F9B93ADC2A4B}"/>
              </a:ext>
            </a:extLst>
          </p:cNvPr>
          <p:cNvSpPr txBox="1"/>
          <p:nvPr/>
        </p:nvSpPr>
        <p:spPr>
          <a:xfrm>
            <a:off x="2407037" y="3889182"/>
            <a:ext cx="1805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แจ้ง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PUI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ตามแนวทางที่พื้นที่กำหนด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60" name="Connector: Elbow 16">
            <a:extLst>
              <a:ext uri="{FF2B5EF4-FFF2-40B4-BE49-F238E27FC236}">
                <a16:creationId xmlns:a16="http://schemas.microsoft.com/office/drawing/2014/main" xmlns="" id="{08FEF63D-16F9-42B5-AD7A-7B42455F26B2}"/>
              </a:ext>
            </a:extLst>
          </p:cNvPr>
          <p:cNvCxnSpPr>
            <a:cxnSpLocks/>
            <a:stCxn id="4" idx="1"/>
            <a:endCxn id="5" idx="1"/>
          </p:cNvCxnSpPr>
          <p:nvPr/>
        </p:nvCxnSpPr>
        <p:spPr>
          <a:xfrm rot="10800000">
            <a:off x="1028190" y="1737606"/>
            <a:ext cx="35814" cy="3803662"/>
          </a:xfrm>
          <a:prstGeom prst="bentConnector3">
            <a:avLst>
              <a:gd name="adj1" fmla="val 738298"/>
            </a:avLst>
          </a:prstGeom>
          <a:ln w="28575">
            <a:solidFill>
              <a:schemeClr val="accent6">
                <a:lumMod val="75000"/>
              </a:schemeClr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131E57AD-0A8B-4DC0-9D60-F9B93ADC2A4B}"/>
              </a:ext>
            </a:extLst>
          </p:cNvPr>
          <p:cNvSpPr txBox="1"/>
          <p:nvPr/>
        </p:nvSpPr>
        <p:spPr>
          <a:xfrm>
            <a:off x="805775" y="2455191"/>
            <a:ext cx="949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ส่งตัวอย่าง</a:t>
            </a:r>
          </a:p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PUI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6D4FA2CC-E735-496E-B962-4D4561A39233}"/>
              </a:ext>
            </a:extLst>
          </p:cNvPr>
          <p:cNvSpPr/>
          <p:nvPr/>
        </p:nvSpPr>
        <p:spPr>
          <a:xfrm>
            <a:off x="106940" y="98586"/>
            <a:ext cx="93134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ผังการส่งตัวอย่างจากผู้ป่วยเข้าเกณฑ์สอบสวนโรคติดเชื้อไวรัสโคโรนา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2019 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กรมควบคุมโรค </a:t>
            </a:r>
          </a:p>
          <a:p>
            <a:r>
              <a:rPr lang="th-TH" sz="2400" b="1" dirty="0">
                <a:solidFill>
                  <a:srgbClr val="C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โรงพยาบาลทุกสังกัดในเขตกรุงเทพมหานคร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642792" y="6511171"/>
            <a:ext cx="4777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กรณี  มีข้อสงสัยให้สอบถามตามระดับ รพ.     </a:t>
            </a:r>
            <a:r>
              <a:rPr lang="th-TH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สสจ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.     </a:t>
            </a:r>
            <a:r>
              <a:rPr lang="th-TH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สคร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.      กรม 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7351245" y="6662570"/>
            <a:ext cx="228411" cy="157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7931975" y="6684586"/>
            <a:ext cx="228411" cy="952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8487437" y="6675761"/>
            <a:ext cx="23262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xmlns="" id="{2C95589C-186B-43D5-9919-FC01D6D49B79}"/>
              </a:ext>
            </a:extLst>
          </p:cNvPr>
          <p:cNvSpPr/>
          <p:nvPr/>
        </p:nvSpPr>
        <p:spPr>
          <a:xfrm>
            <a:off x="8038747" y="4991713"/>
            <a:ext cx="1314455" cy="5452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สป</a:t>
            </a:r>
            <a:r>
              <a:rPr lang="en-US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คม</a:t>
            </a:r>
            <a:r>
              <a:rPr lang="en-US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ctr"/>
            <a:r>
              <a:rPr lang="th-TH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0615186212</a:t>
            </a:r>
            <a:r>
              <a:rPr lang="th-TH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11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C7C47131-2AC3-42D6-899C-F2E433999EAF}"/>
              </a:ext>
            </a:extLst>
          </p:cNvPr>
          <p:cNvSpPr txBox="1"/>
          <p:nvPr/>
        </p:nvSpPr>
        <p:spPr>
          <a:xfrm>
            <a:off x="10417023" y="-8511"/>
            <a:ext cx="1717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2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EOC Novel coronavirus 2019 </a:t>
            </a:r>
            <a:endParaRPr lang="th-TH" sz="1200" b="1" dirty="0">
              <a:solidFill>
                <a:schemeClr val="bg2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en-US" sz="1200" b="1" dirty="0">
                <a:solidFill>
                  <a:schemeClr val="bg2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28  </a:t>
            </a:r>
            <a:r>
              <a:rPr lang="th-TH" sz="1200" b="1" dirty="0">
                <a:solidFill>
                  <a:schemeClr val="bg2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กุมภาพันธ์ </a:t>
            </a:r>
            <a:r>
              <a:rPr lang="en-US" sz="1200" b="1" dirty="0">
                <a:solidFill>
                  <a:schemeClr val="bg2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2563</a:t>
            </a:r>
          </a:p>
        </p:txBody>
      </p:sp>
      <p:cxnSp>
        <p:nvCxnSpPr>
          <p:cNvPr id="69" name="Connector: Elbow 68">
            <a:extLst>
              <a:ext uri="{FF2B5EF4-FFF2-40B4-BE49-F238E27FC236}">
                <a16:creationId xmlns:a16="http://schemas.microsoft.com/office/drawing/2014/main" xmlns="" id="{87E5EE72-2186-40D0-9313-7484CA0BAE06}"/>
              </a:ext>
            </a:extLst>
          </p:cNvPr>
          <p:cNvCxnSpPr>
            <a:cxnSpLocks/>
            <a:stCxn id="7" idx="2"/>
            <a:endCxn id="79" idx="1"/>
          </p:cNvCxnSpPr>
          <p:nvPr/>
        </p:nvCxnSpPr>
        <p:spPr>
          <a:xfrm rot="16200000" flipH="1">
            <a:off x="5467897" y="1857099"/>
            <a:ext cx="2393397" cy="2495777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xmlns="" id="{2512679A-E4E5-42C0-8510-33EAB15D77EB}"/>
              </a:ext>
            </a:extLst>
          </p:cNvPr>
          <p:cNvCxnSpPr>
            <a:cxnSpLocks/>
            <a:stCxn id="7" idx="3"/>
            <a:endCxn id="28" idx="1"/>
          </p:cNvCxnSpPr>
          <p:nvPr/>
        </p:nvCxnSpPr>
        <p:spPr>
          <a:xfrm>
            <a:off x="6217481" y="1564075"/>
            <a:ext cx="3769073" cy="42925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or: Elbow 92">
            <a:extLst>
              <a:ext uri="{FF2B5EF4-FFF2-40B4-BE49-F238E27FC236}">
                <a16:creationId xmlns:a16="http://schemas.microsoft.com/office/drawing/2014/main" xmlns="" id="{B49D0CEB-3FD8-438A-9D48-39541DE02F4E}"/>
              </a:ext>
            </a:extLst>
          </p:cNvPr>
          <p:cNvCxnSpPr>
            <a:cxnSpLocks/>
            <a:stCxn id="28" idx="2"/>
            <a:endCxn id="79" idx="3"/>
          </p:cNvCxnSpPr>
          <p:nvPr/>
        </p:nvCxnSpPr>
        <p:spPr>
          <a:xfrm rot="5400000">
            <a:off x="9026664" y="2452180"/>
            <a:ext cx="2350472" cy="1348542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ctor: Elbow 92">
            <a:extLst>
              <a:ext uri="{FF2B5EF4-FFF2-40B4-BE49-F238E27FC236}">
                <a16:creationId xmlns:a16="http://schemas.microsoft.com/office/drawing/2014/main" xmlns="" id="{2EBED94E-F0B9-4A92-BA54-162764F38B95}"/>
              </a:ext>
            </a:extLst>
          </p:cNvPr>
          <p:cNvCxnSpPr>
            <a:cxnSpLocks/>
            <a:stCxn id="59" idx="1"/>
            <a:endCxn id="4" idx="3"/>
          </p:cNvCxnSpPr>
          <p:nvPr/>
        </p:nvCxnSpPr>
        <p:spPr>
          <a:xfrm rot="10800000" flipV="1">
            <a:off x="3670341" y="5264354"/>
            <a:ext cx="4368407" cy="276913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xmlns="" id="{4F366C8E-CDD2-4CD7-8728-BF8E159AEDBF}"/>
              </a:ext>
            </a:extLst>
          </p:cNvPr>
          <p:cNvSpPr txBox="1"/>
          <p:nvPr/>
        </p:nvSpPr>
        <p:spPr>
          <a:xfrm>
            <a:off x="6735431" y="580821"/>
            <a:ext cx="2606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แรก แจ้งผลพร้อมค่า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CT </a:t>
            </a:r>
            <a:endParaRPr lang="th-TH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NIH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แจ้งผลกลับ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แรก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ปรึกษากันหากผล </a:t>
            </a:r>
            <a:r>
              <a:rPr lang="en-US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lang="th-TH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แห่งไม่ตรงกัน 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xmlns="" id="{6AF1FC0B-1BCD-43FE-860A-027C0201E50A}"/>
              </a:ext>
            </a:extLst>
          </p:cNvPr>
          <p:cNvSpPr txBox="1"/>
          <p:nvPr/>
        </p:nvSpPr>
        <p:spPr>
          <a:xfrm>
            <a:off x="5217041" y="1997276"/>
            <a:ext cx="43105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รายงานผลครั้งแรก </a:t>
            </a:r>
            <a:r>
              <a:rPr lang="th-TH" sz="12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“รอยืนยัน </a:t>
            </a:r>
            <a:r>
              <a:rPr lang="en-US" sz="12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lab</a:t>
            </a:r>
            <a:r>
              <a:rPr lang="th-TH" sz="12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  <a:r>
              <a:rPr lang="en-US" sz="12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th-TH" sz="1200" b="1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หากต้องการ ตย. ใหม่ ให้แจ้งสปคม.ทันที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รายงานผลสุดท้าย </a:t>
            </a:r>
            <a:r>
              <a:rPr lang="th-TH" sz="12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“พบเชื้อ”/ “ไม่พบเชื้อ”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หลังสรุปกับ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NIH</a:t>
            </a:r>
            <a:endParaRPr lang="th-TH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xmlns="" id="{9222D364-D3BC-41F9-A127-F05312062480}"/>
              </a:ext>
            </a:extLst>
          </p:cNvPr>
          <p:cNvSpPr txBox="1"/>
          <p:nvPr/>
        </p:nvSpPr>
        <p:spPr>
          <a:xfrm>
            <a:off x="4442909" y="4324545"/>
            <a:ext cx="1061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รายงานผล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th-TH" sz="12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ไม่พบเชื้อ</a:t>
            </a:r>
            <a:r>
              <a:rPr lang="en-US" sz="12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  <a:endParaRPr lang="en-US" sz="1200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xmlns="" id="{EE95E0D0-8064-4A4F-A660-7AD97DEABD57}"/>
              </a:ext>
            </a:extLst>
          </p:cNvPr>
          <p:cNvSpPr/>
          <p:nvPr/>
        </p:nvSpPr>
        <p:spPr>
          <a:xfrm>
            <a:off x="10133909" y="2781821"/>
            <a:ext cx="20008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รายงานผลสุดท้าย </a:t>
            </a:r>
          </a:p>
          <a:p>
            <a:r>
              <a:rPr lang="th-TH" sz="12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“พบเชื้อ”/ “ไม่พบเชื้อ”</a:t>
            </a:r>
          </a:p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หลังสรุปกับ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Lab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แรก</a:t>
            </a:r>
          </a:p>
        </p:txBody>
      </p:sp>
      <p:cxnSp>
        <p:nvCxnSpPr>
          <p:cNvPr id="107" name="Connector: Elbow 106">
            <a:extLst>
              <a:ext uri="{FF2B5EF4-FFF2-40B4-BE49-F238E27FC236}">
                <a16:creationId xmlns:a16="http://schemas.microsoft.com/office/drawing/2014/main" xmlns="" id="{029D79F3-644A-4FF0-A666-489C8BAC967E}"/>
              </a:ext>
            </a:extLst>
          </p:cNvPr>
          <p:cNvCxnSpPr>
            <a:cxnSpLocks/>
            <a:stCxn id="7" idx="0"/>
            <a:endCxn id="28" idx="0"/>
          </p:cNvCxnSpPr>
          <p:nvPr/>
        </p:nvCxnSpPr>
        <p:spPr>
          <a:xfrm rot="16200000" flipH="1">
            <a:off x="8124976" y="-1488411"/>
            <a:ext cx="42925" cy="5459464"/>
          </a:xfrm>
          <a:prstGeom prst="bentConnector3">
            <a:avLst>
              <a:gd name="adj1" fmla="val -913759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87673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61718A0-ACC3-40E7-A585-76A8909287F0}"/>
              </a:ext>
            </a:extLst>
          </p:cNvPr>
          <p:cNvSpPr/>
          <p:nvPr/>
        </p:nvSpPr>
        <p:spPr>
          <a:xfrm>
            <a:off x="701834" y="4342264"/>
            <a:ext cx="2606336" cy="199587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สสจ./รพ. </a:t>
            </a:r>
            <a:r>
              <a:rPr lang="th-TH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(รัฐ</a:t>
            </a:r>
            <a:r>
              <a:rPr lang="en-US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th-TH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เอกชน)</a:t>
            </a:r>
          </a:p>
          <a:p>
            <a:pPr algn="ctr"/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ระบบแจ้งภายในตามที่พื้นที่กำหนด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เก็บตัวอย่าง</a:t>
            </a:r>
          </a:p>
          <a:p>
            <a:r>
              <a:rPr lang="en-US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URI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NPS+TS in VTM 1 </a:t>
            </a: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ชุด</a:t>
            </a:r>
          </a:p>
          <a:p>
            <a:r>
              <a:rPr lang="en-US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LRI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NPS+TS in VTM 1 </a:t>
            </a: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ชุด</a:t>
            </a:r>
            <a:endParaRPr lang="en-US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sputum in sterile container 1 </a:t>
            </a: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กระปุก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5BA0D4D-9AFF-4898-8482-16B44D570C2C}"/>
              </a:ext>
            </a:extLst>
          </p:cNvPr>
          <p:cNvSpPr/>
          <p:nvPr/>
        </p:nvSpPr>
        <p:spPr>
          <a:xfrm>
            <a:off x="787282" y="1145072"/>
            <a:ext cx="2430452" cy="73599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NIH </a:t>
            </a:r>
            <a:r>
              <a:rPr lang="en-US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th-TH" sz="1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สคร</a:t>
            </a: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4)</a:t>
            </a:r>
          </a:p>
          <a:p>
            <a:pPr algn="ctr"/>
            <a:r>
              <a:rPr lang="th-TH" sz="16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ศวก</a:t>
            </a:r>
            <a:r>
              <a:rPr lang="th-TH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.ในพื้นที่ </a:t>
            </a: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th-TH" sz="1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สคร</a:t>
            </a: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.อื่นๆ 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28EFD34-C218-4519-B204-17BDF9413427}"/>
              </a:ext>
            </a:extLst>
          </p:cNvPr>
          <p:cNvSpPr/>
          <p:nvPr/>
        </p:nvSpPr>
        <p:spPr>
          <a:xfrm>
            <a:off x="4261490" y="955685"/>
            <a:ext cx="1779233" cy="6884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พบเชื้อ หรือ </a:t>
            </a:r>
          </a:p>
          <a:p>
            <a:pPr algn="ctr"/>
            <a:r>
              <a:rPr lang="th-TH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สรุปไม่ได้ 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C2CE44-458E-448C-9AB2-1CCE29F63496}"/>
              </a:ext>
            </a:extLst>
          </p:cNvPr>
          <p:cNvSpPr/>
          <p:nvPr/>
        </p:nvSpPr>
        <p:spPr>
          <a:xfrm>
            <a:off x="3735279" y="2674287"/>
            <a:ext cx="1259393" cy="4713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ไม่พบเชื้อ</a:t>
            </a:r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xmlns="" id="{CDA64A5B-C153-4ACD-ABF6-671EC75528B6}"/>
              </a:ext>
            </a:extLst>
          </p:cNvPr>
          <p:cNvCxnSpPr>
            <a:cxnSpLocks/>
            <a:stCxn id="5" idx="3"/>
            <a:endCxn id="7" idx="1"/>
          </p:cNvCxnSpPr>
          <p:nvPr/>
        </p:nvCxnSpPr>
        <p:spPr>
          <a:xfrm flipV="1">
            <a:off x="3217734" y="1299901"/>
            <a:ext cx="1043756" cy="213169"/>
          </a:xfrm>
          <a:prstGeom prst="bentConnector3">
            <a:avLst>
              <a:gd name="adj1" fmla="val 22335"/>
            </a:avLst>
          </a:prstGeom>
          <a:ln w="28575">
            <a:solidFill>
              <a:schemeClr val="accent6">
                <a:lumMod val="75000"/>
              </a:schemeClr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xmlns="" id="{08FEF63D-16F9-42B5-AD7A-7B42455F26B2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>
          <a:xfrm>
            <a:off x="3217734" y="1513070"/>
            <a:ext cx="517545" cy="1396887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6">
                <a:lumMod val="75000"/>
              </a:schemeClr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E712F79C-04DB-49B0-B0BD-CC26B5E9F970}"/>
              </a:ext>
            </a:extLst>
          </p:cNvPr>
          <p:cNvSpPr/>
          <p:nvPr/>
        </p:nvSpPr>
        <p:spPr>
          <a:xfrm>
            <a:off x="7348137" y="1067626"/>
            <a:ext cx="1779233" cy="4713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บำราศ</a:t>
            </a:r>
          </a:p>
          <a:p>
            <a:pPr algn="ctr"/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โทรแจ้ง </a:t>
            </a:r>
            <a:r>
              <a:rPr lang="en-US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ops </a:t>
            </a: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เมื่อมีตย.มา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58B5910D-47EE-49AE-AD4A-C1A614BFD388}"/>
              </a:ext>
            </a:extLst>
          </p:cNvPr>
          <p:cNvSpPr txBox="1"/>
          <p:nvPr/>
        </p:nvSpPr>
        <p:spPr>
          <a:xfrm>
            <a:off x="6153115" y="1252430"/>
            <a:ext cx="117886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ส่งตย.โดยรถกรมวิทย์ไปรับจากขนส่ง/สนามบิน </a:t>
            </a:r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6070F00A-B00B-476D-95BF-2B72F52616ED}"/>
              </a:ext>
            </a:extLst>
          </p:cNvPr>
          <p:cNvSpPr/>
          <p:nvPr/>
        </p:nvSpPr>
        <p:spPr>
          <a:xfrm>
            <a:off x="10277003" y="1044792"/>
            <a:ext cx="1779233" cy="6884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TRC-EID</a:t>
            </a:r>
            <a:r>
              <a:rPr lang="th-TH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xmlns="" id="{FDA86DF4-64B7-4517-A58E-BA33B60B1F19}"/>
              </a:ext>
            </a:extLst>
          </p:cNvPr>
          <p:cNvCxnSpPr>
            <a:cxnSpLocks/>
            <a:stCxn id="18" idx="3"/>
            <a:endCxn id="22" idx="1"/>
          </p:cNvCxnSpPr>
          <p:nvPr/>
        </p:nvCxnSpPr>
        <p:spPr>
          <a:xfrm>
            <a:off x="9127370" y="1303296"/>
            <a:ext cx="1149633" cy="85712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72CCAFDA-7DDA-4C95-94BE-90787E6EF8EF}"/>
              </a:ext>
            </a:extLst>
          </p:cNvPr>
          <p:cNvSpPr txBox="1"/>
          <p:nvPr/>
        </p:nvSpPr>
        <p:spPr>
          <a:xfrm>
            <a:off x="9248770" y="1274160"/>
            <a:ext cx="109715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ส่งตย.โดย </a:t>
            </a:r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Operations DDC 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9390E953-273B-4F85-976E-AC6790BD394A}"/>
              </a:ext>
            </a:extLst>
          </p:cNvPr>
          <p:cNvSpPr/>
          <p:nvPr/>
        </p:nvSpPr>
        <p:spPr>
          <a:xfrm>
            <a:off x="7445285" y="3930859"/>
            <a:ext cx="1283910" cy="6661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Operations DDC</a:t>
            </a:r>
            <a:endParaRPr lang="en-US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xmlns="" id="{296E08B9-38BE-45E6-A664-7A76DE3D3455}"/>
              </a:ext>
            </a:extLst>
          </p:cNvPr>
          <p:cNvSpPr/>
          <p:nvPr/>
        </p:nvSpPr>
        <p:spPr>
          <a:xfrm>
            <a:off x="1099945" y="3150685"/>
            <a:ext cx="1805125" cy="735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สคร</a:t>
            </a:r>
            <a:r>
              <a:rPr lang="th-TH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ออกรหัส (</a:t>
            </a:r>
            <a:r>
              <a:rPr lang="en-US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code) 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ออกเลขหนังสือนำส่ง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xmlns="" id="{E8AE79AB-DEF1-4AB8-8762-3468AAE9EC5D}"/>
              </a:ext>
            </a:extLst>
          </p:cNvPr>
          <p:cNvCxnSpPr>
            <a:cxnSpLocks/>
            <a:stCxn id="46" idx="0"/>
            <a:endCxn id="5" idx="2"/>
          </p:cNvCxnSpPr>
          <p:nvPr/>
        </p:nvCxnSpPr>
        <p:spPr>
          <a:xfrm flipV="1">
            <a:off x="2002508" y="1881067"/>
            <a:ext cx="0" cy="126961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xmlns="" id="{89B909AC-9E54-40C7-8481-A0A5522D4331}"/>
              </a:ext>
            </a:extLst>
          </p:cNvPr>
          <p:cNvSpPr/>
          <p:nvPr/>
        </p:nvSpPr>
        <p:spPr>
          <a:xfrm>
            <a:off x="7447642" y="4678463"/>
            <a:ext cx="1283910" cy="6661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SAT DDC </a:t>
            </a:r>
            <a:endParaRPr lang="th-TH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AC48C06D-8575-4194-859D-099D96A66095}"/>
              </a:ext>
            </a:extLst>
          </p:cNvPr>
          <p:cNvSpPr/>
          <p:nvPr/>
        </p:nvSpPr>
        <p:spPr>
          <a:xfrm>
            <a:off x="7445285" y="3314531"/>
            <a:ext cx="1283910" cy="5349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</a:t>
            </a:r>
            <a:endParaRPr lang="th-TH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xmlns="" id="{2C14BF03-3331-4051-96BC-50350D5A37BE}"/>
              </a:ext>
            </a:extLst>
          </p:cNvPr>
          <p:cNvSpPr/>
          <p:nvPr/>
        </p:nvSpPr>
        <p:spPr>
          <a:xfrm>
            <a:off x="7303880" y="3219058"/>
            <a:ext cx="1566722" cy="2817351"/>
          </a:xfrm>
          <a:prstGeom prst="rect">
            <a:avLst/>
          </a:prstGeom>
          <a:noFill/>
          <a:ln w="381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93" name="Connector: Elbow 92">
            <a:extLst>
              <a:ext uri="{FF2B5EF4-FFF2-40B4-BE49-F238E27FC236}">
                <a16:creationId xmlns:a16="http://schemas.microsoft.com/office/drawing/2014/main" xmlns="" id="{DB4F415F-6DDB-4188-87EA-58488B17FDEB}"/>
              </a:ext>
            </a:extLst>
          </p:cNvPr>
          <p:cNvCxnSpPr>
            <a:cxnSpLocks/>
            <a:stCxn id="7" idx="2"/>
            <a:endCxn id="79" idx="1"/>
          </p:cNvCxnSpPr>
          <p:nvPr/>
        </p:nvCxnSpPr>
        <p:spPr>
          <a:xfrm rot="16200000" flipH="1">
            <a:off x="4735684" y="2059538"/>
            <a:ext cx="2983618" cy="2152773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ctor: Elbow 126">
            <a:extLst>
              <a:ext uri="{FF2B5EF4-FFF2-40B4-BE49-F238E27FC236}">
                <a16:creationId xmlns:a16="http://schemas.microsoft.com/office/drawing/2014/main" xmlns="" id="{DC0FC03D-03CB-46CF-8248-F857BE41BC85}"/>
              </a:ext>
            </a:extLst>
          </p:cNvPr>
          <p:cNvCxnSpPr>
            <a:cxnSpLocks/>
            <a:stCxn id="7" idx="3"/>
            <a:endCxn id="18" idx="1"/>
          </p:cNvCxnSpPr>
          <p:nvPr/>
        </p:nvCxnSpPr>
        <p:spPr>
          <a:xfrm>
            <a:off x="6040723" y="1299901"/>
            <a:ext cx="1307414" cy="3395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6">
                <a:lumMod val="75000"/>
              </a:schemeClr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TextBox 199">
            <a:extLst>
              <a:ext uri="{FF2B5EF4-FFF2-40B4-BE49-F238E27FC236}">
                <a16:creationId xmlns:a16="http://schemas.microsoft.com/office/drawing/2014/main" xmlns="" id="{6DD9D128-C814-4D78-8D99-ABDD74322240}"/>
              </a:ext>
            </a:extLst>
          </p:cNvPr>
          <p:cNvSpPr txBox="1"/>
          <p:nvPr/>
        </p:nvSpPr>
        <p:spPr>
          <a:xfrm>
            <a:off x="10417023" y="-8511"/>
            <a:ext cx="1717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2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EOC Novel coronavirus 2019 </a:t>
            </a:r>
            <a:endParaRPr lang="th-TH" sz="1200" b="1" dirty="0">
              <a:solidFill>
                <a:schemeClr val="bg2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en-US" sz="1200" b="1" dirty="0">
                <a:solidFill>
                  <a:schemeClr val="bg2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26  </a:t>
            </a:r>
            <a:r>
              <a:rPr lang="th-TH" sz="1200" b="1" dirty="0">
                <a:solidFill>
                  <a:schemeClr val="bg2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กุมภาพันธ์ </a:t>
            </a:r>
            <a:r>
              <a:rPr lang="en-US" sz="1200" b="1" dirty="0">
                <a:solidFill>
                  <a:schemeClr val="bg2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2563</a:t>
            </a: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xmlns="" id="{D43E56A5-621C-4E57-A25C-DA0D617C4BFD}"/>
              </a:ext>
            </a:extLst>
          </p:cNvPr>
          <p:cNvSpPr/>
          <p:nvPr/>
        </p:nvSpPr>
        <p:spPr>
          <a:xfrm>
            <a:off x="5122416" y="6129903"/>
            <a:ext cx="6868729" cy="63094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th-TH" sz="11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</a:t>
            </a:r>
          </a:p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หนังสือส่งตัวอย่างสามารถดาวน์โหลดได้จาก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https://ddc.moph.go.th/viralpneumonia/guidelines.php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th-TH"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สคร.ส่งผลให้รพ.เอง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131E57AD-0A8B-4DC0-9D60-F9B93ADC2A4B}"/>
              </a:ext>
            </a:extLst>
          </p:cNvPr>
          <p:cNvSpPr txBox="1"/>
          <p:nvPr/>
        </p:nvSpPr>
        <p:spPr>
          <a:xfrm>
            <a:off x="2101056" y="2674287"/>
            <a:ext cx="949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ส่งตัวอย่าง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contact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131E57AD-0A8B-4DC0-9D60-F9B93ADC2A4B}"/>
              </a:ext>
            </a:extLst>
          </p:cNvPr>
          <p:cNvSpPr txBox="1"/>
          <p:nvPr/>
        </p:nvSpPr>
        <p:spPr>
          <a:xfrm>
            <a:off x="5432171" y="5284452"/>
            <a:ext cx="667687" cy="280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แจ้งผล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5" name="Connector: Elbow 16">
            <a:extLst>
              <a:ext uri="{FF2B5EF4-FFF2-40B4-BE49-F238E27FC236}">
                <a16:creationId xmlns:a16="http://schemas.microsoft.com/office/drawing/2014/main" xmlns="" id="{08FEF63D-16F9-42B5-AD7A-7B42455F26B2}"/>
              </a:ext>
            </a:extLst>
          </p:cNvPr>
          <p:cNvCxnSpPr>
            <a:cxnSpLocks/>
            <a:stCxn id="4" idx="1"/>
            <a:endCxn id="5" idx="1"/>
          </p:cNvCxnSpPr>
          <p:nvPr/>
        </p:nvCxnSpPr>
        <p:spPr>
          <a:xfrm rot="10800000" flipH="1">
            <a:off x="701834" y="1513071"/>
            <a:ext cx="85448" cy="3827133"/>
          </a:xfrm>
          <a:prstGeom prst="bentConnector3">
            <a:avLst>
              <a:gd name="adj1" fmla="val -267531"/>
            </a:avLst>
          </a:prstGeom>
          <a:ln w="28575">
            <a:solidFill>
              <a:schemeClr val="accent6">
                <a:lumMod val="75000"/>
              </a:schemeClr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131E57AD-0A8B-4DC0-9D60-F9B93ADC2A4B}"/>
              </a:ext>
            </a:extLst>
          </p:cNvPr>
          <p:cNvSpPr txBox="1"/>
          <p:nvPr/>
        </p:nvSpPr>
        <p:spPr>
          <a:xfrm>
            <a:off x="458946" y="2689193"/>
            <a:ext cx="949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ส่งตัวอย่าง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PUI</a:t>
            </a:r>
          </a:p>
        </p:txBody>
      </p:sp>
      <p:cxnSp>
        <p:nvCxnSpPr>
          <p:cNvPr id="59" name="Straight Arrow Connector 58"/>
          <p:cNvCxnSpPr>
            <a:cxnSpLocks/>
            <a:stCxn id="4" idx="0"/>
            <a:endCxn id="46" idx="2"/>
          </p:cNvCxnSpPr>
          <p:nvPr/>
        </p:nvCxnSpPr>
        <p:spPr>
          <a:xfrm flipH="1" flipV="1">
            <a:off x="2002508" y="3886680"/>
            <a:ext cx="2494" cy="45558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or: Elbow 88">
            <a:extLst>
              <a:ext uri="{FF2B5EF4-FFF2-40B4-BE49-F238E27FC236}">
                <a16:creationId xmlns:a16="http://schemas.microsoft.com/office/drawing/2014/main" xmlns="" id="{35CF0128-AB2C-4ACA-9D4E-10C16E862D89}"/>
              </a:ext>
            </a:extLst>
          </p:cNvPr>
          <p:cNvCxnSpPr>
            <a:cxnSpLocks/>
            <a:stCxn id="8" idx="2"/>
            <a:endCxn id="79" idx="1"/>
          </p:cNvCxnSpPr>
          <p:nvPr/>
        </p:nvCxnSpPr>
        <p:spPr>
          <a:xfrm rot="16200000" flipH="1">
            <a:off x="5093375" y="2417228"/>
            <a:ext cx="1482107" cy="2938904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xmlns="" id="{5970C028-9954-4A35-89E1-AB028525A5DE}"/>
              </a:ext>
            </a:extLst>
          </p:cNvPr>
          <p:cNvCxnSpPr>
            <a:cxnSpLocks/>
          </p:cNvCxnSpPr>
          <p:nvPr/>
        </p:nvCxnSpPr>
        <p:spPr>
          <a:xfrm>
            <a:off x="10100547" y="6159231"/>
            <a:ext cx="467867" cy="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10100547" y="5942915"/>
            <a:ext cx="467867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10671283" y="5763292"/>
            <a:ext cx="1384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การส่งข้อมูล</a:t>
            </a:r>
          </a:p>
          <a:p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การส่งตัวอย่าง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D826B2B0-BF72-481E-A7CF-E8D134A55567}"/>
              </a:ext>
            </a:extLst>
          </p:cNvPr>
          <p:cNvSpPr/>
          <p:nvPr/>
        </p:nvSpPr>
        <p:spPr>
          <a:xfrm>
            <a:off x="139409" y="26809"/>
            <a:ext cx="107275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ผังการส่งตัวอย่างจากผู้ป่วยเข้าเกณฑ์สอบสวนโรคติดเชื้อไวรัสโคโรนา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2019 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กรมควบคุมโรค</a:t>
            </a:r>
            <a:endParaRPr lang="en-US" sz="24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sz="2400" b="1" dirty="0">
                <a:solidFill>
                  <a:srgbClr val="C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หน่วยบริการและรพ.ในเขตบริการสุขภาพที่ </a:t>
            </a:r>
            <a:r>
              <a:rPr lang="en-US" sz="2400" b="1" dirty="0">
                <a:solidFill>
                  <a:srgbClr val="C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1-12</a:t>
            </a:r>
            <a:r>
              <a:rPr lang="th-TH" sz="2400" b="1" dirty="0">
                <a:solidFill>
                  <a:srgbClr val="C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4844" y="6445546"/>
            <a:ext cx="4777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กรณี  มีข้อสงสัยให้สอบถามตามระดับ รพ.     </a:t>
            </a:r>
            <a:r>
              <a:rPr lang="th-TH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สสจ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.     </a:t>
            </a:r>
            <a:r>
              <a:rPr lang="th-TH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สคร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.      กรม 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050592" y="6628633"/>
            <a:ext cx="228411" cy="157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3629854" y="6616057"/>
            <a:ext cx="228411" cy="952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4216420" y="6629498"/>
            <a:ext cx="23262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>
            <a:extLst>
              <a:ext uri="{FF2B5EF4-FFF2-40B4-BE49-F238E27FC236}">
                <a16:creationId xmlns:a16="http://schemas.microsoft.com/office/drawing/2014/main" xmlns="" id="{5923090E-76B2-42A0-BBEF-21C8E23A7B5A}"/>
              </a:ext>
            </a:extLst>
          </p:cNvPr>
          <p:cNvSpPr/>
          <p:nvPr/>
        </p:nvSpPr>
        <p:spPr>
          <a:xfrm>
            <a:off x="7451219" y="5405064"/>
            <a:ext cx="1283910" cy="4923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สคร.</a:t>
            </a:r>
          </a:p>
        </p:txBody>
      </p:sp>
      <p:cxnSp>
        <p:nvCxnSpPr>
          <p:cNvPr id="94" name="Connector: Elbow 88">
            <a:extLst>
              <a:ext uri="{FF2B5EF4-FFF2-40B4-BE49-F238E27FC236}">
                <a16:creationId xmlns:a16="http://schemas.microsoft.com/office/drawing/2014/main" xmlns="" id="{9C728980-CAB0-42B0-A9BE-C86D05D3447E}"/>
              </a:ext>
            </a:extLst>
          </p:cNvPr>
          <p:cNvCxnSpPr>
            <a:cxnSpLocks/>
            <a:stCxn id="22" idx="2"/>
            <a:endCxn id="79" idx="3"/>
          </p:cNvCxnSpPr>
          <p:nvPr/>
        </p:nvCxnSpPr>
        <p:spPr>
          <a:xfrm rot="5400000">
            <a:off x="8571356" y="2032469"/>
            <a:ext cx="2894511" cy="2296018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>
            <a:extLst>
              <a:ext uri="{FF2B5EF4-FFF2-40B4-BE49-F238E27FC236}">
                <a16:creationId xmlns:a16="http://schemas.microsoft.com/office/drawing/2014/main" xmlns="" id="{8E2952B0-18F0-46E0-899B-1DB58CC16901}"/>
              </a:ext>
            </a:extLst>
          </p:cNvPr>
          <p:cNvSpPr/>
          <p:nvPr/>
        </p:nvSpPr>
        <p:spPr>
          <a:xfrm>
            <a:off x="9456654" y="3484506"/>
            <a:ext cx="20008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รายงานผลสุดท้าย </a:t>
            </a:r>
          </a:p>
          <a:p>
            <a:r>
              <a:rPr lang="th-TH" sz="12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“พบเชื้อ”/ “ไม่พบเชื้อ”</a:t>
            </a:r>
          </a:p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หลังสรุปกับ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Lab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แรก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xmlns="" id="{294CD5BA-3AA3-4EA6-BCE6-66850DE24CC7}"/>
              </a:ext>
            </a:extLst>
          </p:cNvPr>
          <p:cNvSpPr txBox="1"/>
          <p:nvPr/>
        </p:nvSpPr>
        <p:spPr>
          <a:xfrm>
            <a:off x="3416306" y="3612697"/>
            <a:ext cx="1061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รายงานผล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th-TH" sz="12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ไม่พบเชื้อ</a:t>
            </a:r>
            <a:r>
              <a:rPr lang="en-US" sz="12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  <a:endParaRPr lang="en-US" sz="1200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xmlns="" id="{E7D82432-9853-40D3-B5EB-AA7B9BC38767}"/>
              </a:ext>
            </a:extLst>
          </p:cNvPr>
          <p:cNvSpPr txBox="1"/>
          <p:nvPr/>
        </p:nvSpPr>
        <p:spPr>
          <a:xfrm>
            <a:off x="4128950" y="1881067"/>
            <a:ext cx="4600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รายงานผลครั้งแรก </a:t>
            </a:r>
            <a:r>
              <a:rPr lang="th-TH" sz="12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“รอยืนยัน </a:t>
            </a:r>
            <a:r>
              <a:rPr lang="en-US" sz="12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lab</a:t>
            </a:r>
            <a:r>
              <a:rPr lang="th-TH" sz="12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  <a:r>
              <a:rPr lang="en-US" sz="12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th-TH" sz="1200" b="1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หากต้องการ ตย. ใหม่ ให้แจ้ง สคร. ทันที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รายงานผลสุดท้าย </a:t>
            </a:r>
            <a:r>
              <a:rPr lang="th-TH" sz="12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“พบเชื้อ”/ “ไม่พบเชื้อ”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หลังสรุปกับ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TRC-EID</a:t>
            </a:r>
            <a:endParaRPr lang="th-TH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xmlns="" id="{A9593E7F-685F-4753-80D5-8137211661DE}"/>
              </a:ext>
            </a:extLst>
          </p:cNvPr>
          <p:cNvSpPr txBox="1"/>
          <p:nvPr/>
        </p:nvSpPr>
        <p:spPr>
          <a:xfrm>
            <a:off x="7945454" y="292903"/>
            <a:ext cx="2606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แรก แจ้งผลพร้อมค่า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CT </a:t>
            </a:r>
            <a:endParaRPr lang="th-TH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NIH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แจ้งผลกลับ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แรก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ปรึกษากันหากผล </a:t>
            </a:r>
            <a:r>
              <a:rPr lang="en-US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lang="th-TH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แห่งไม่ตรงกัน </a:t>
            </a:r>
          </a:p>
        </p:txBody>
      </p:sp>
      <p:cxnSp>
        <p:nvCxnSpPr>
          <p:cNvPr id="96" name="Connector: Elbow 95">
            <a:extLst>
              <a:ext uri="{FF2B5EF4-FFF2-40B4-BE49-F238E27FC236}">
                <a16:creationId xmlns:a16="http://schemas.microsoft.com/office/drawing/2014/main" xmlns="" id="{213B7795-6921-4E31-AE81-16CD67BDE684}"/>
              </a:ext>
            </a:extLst>
          </p:cNvPr>
          <p:cNvCxnSpPr>
            <a:cxnSpLocks/>
            <a:stCxn id="7" idx="0"/>
            <a:endCxn id="22" idx="0"/>
          </p:cNvCxnSpPr>
          <p:nvPr/>
        </p:nvCxnSpPr>
        <p:spPr>
          <a:xfrm rot="16200000" flipH="1">
            <a:off x="8114309" y="-2007518"/>
            <a:ext cx="89107" cy="6015513"/>
          </a:xfrm>
          <a:prstGeom prst="bentConnector3">
            <a:avLst>
              <a:gd name="adj1" fmla="val -256546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ctor: Elbow 88">
            <a:extLst>
              <a:ext uri="{FF2B5EF4-FFF2-40B4-BE49-F238E27FC236}">
                <a16:creationId xmlns:a16="http://schemas.microsoft.com/office/drawing/2014/main" xmlns="" id="{70889B92-6E72-4014-B37A-8D67FA55AD10}"/>
              </a:ext>
            </a:extLst>
          </p:cNvPr>
          <p:cNvCxnSpPr>
            <a:cxnSpLocks/>
            <a:stCxn id="66" idx="1"/>
            <a:endCxn id="4" idx="3"/>
          </p:cNvCxnSpPr>
          <p:nvPr/>
        </p:nvCxnSpPr>
        <p:spPr>
          <a:xfrm rot="10800000">
            <a:off x="3308171" y="5340203"/>
            <a:ext cx="4143049" cy="311018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20222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67360101"/>
              </p:ext>
            </p:extLst>
          </p:nvPr>
        </p:nvGraphicFramePr>
        <p:xfrm>
          <a:off x="714224" y="1169025"/>
          <a:ext cx="10825314" cy="7331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75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15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662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232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ห้องปฏิบัติการอ้างอิง</a:t>
                      </a:r>
                      <a:endParaRPr lang="en-US" sz="2200" b="1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Reference Laboratory</a:t>
                      </a:r>
                      <a:endParaRPr lang="en-US" sz="2200" b="1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ห้องปฏิบัติการที่สามารถตรวจ </a:t>
                      </a:r>
                      <a:r>
                        <a:rPr lang="en-US" sz="2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SARS-CoV-2 </a:t>
                      </a:r>
                      <a:r>
                        <a:rPr lang="th-TH" sz="2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ได้ ตามที่กรมวิทยาศาสตร์การแพทย์ประกาศ</a:t>
                      </a:r>
                      <a:endParaRPr lang="en-US" sz="2200" b="1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 </a:t>
                      </a:r>
                      <a:endParaRPr lang="en-US" sz="2200" b="1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ห้องปฏิบัติการอื่นๆ ที่ตรวจได้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แต่รอการประกาศโดยกรมวิทยาศาสตร์การแพทย์</a:t>
                      </a:r>
                      <a:endParaRPr lang="en-US" sz="2200" b="1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07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กรมวิทยาศาสตร์การแพทย์ กระทรวงสาธารณสุข 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ศูนย์วิทยาศาสตร์การแพทย์ทุกแห่ง ยกเว้น </a:t>
                      </a:r>
                      <a:r>
                        <a:rPr lang="th-TH" sz="2200" b="1" dirty="0" err="1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ศวก</a:t>
                      </a:r>
                      <a:r>
                        <a:rPr lang="th-TH" sz="2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.สระบุรี </a:t>
                      </a:r>
                      <a:endParaRPr lang="en-US" sz="2200" b="1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สำนักงานควบคุมป้องกันโรคที่ </a:t>
                      </a:r>
                      <a:r>
                        <a:rPr lang="en-US" sz="2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2 ,</a:t>
                      </a:r>
                      <a:r>
                        <a:rPr lang="en-US" sz="2200" b="1" baseline="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</a:t>
                      </a:r>
                      <a:r>
                        <a:rPr lang="en-US" sz="2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4 </a:t>
                      </a:r>
                      <a:r>
                        <a:rPr lang="th-TH" sz="2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และ </a:t>
                      </a:r>
                      <a:r>
                        <a:rPr lang="en-US" sz="2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10 </a:t>
                      </a:r>
                      <a:endParaRPr lang="en-US" sz="2200" b="1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14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ศูนย์วิทยาศาสตร์สุขภาพโรคติดต่อ</a:t>
                      </a:r>
                      <a:endParaRPr lang="en-US" sz="2200" b="1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อุบัติใหม่ สภากาชาดไทย (</a:t>
                      </a:r>
                      <a:r>
                        <a:rPr lang="en-US" sz="2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TRC-EID)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คณะแพทยศาสตร์ </a:t>
                      </a:r>
                      <a:r>
                        <a:rPr lang="th-TH" sz="2200" b="1" dirty="0" err="1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ศิ</a:t>
                      </a:r>
                      <a:r>
                        <a:rPr lang="th-TH" sz="2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ริราชพยาบาล</a:t>
                      </a:r>
                      <a:endParaRPr lang="en-US" sz="2200" b="1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200" b="1" dirty="0"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โรงพยาบาลอื่นๆ</a:t>
                      </a:r>
                      <a:r>
                        <a:rPr lang="th-TH" sz="2200" b="1" baseline="0" dirty="0"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 ในภูมิภาคที่มีศักยภาพในการตรวจ</a:t>
                      </a:r>
                      <a:endParaRPr lang="en-US" sz="2200" b="1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07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 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คณะแพทยศาสตร์ โรงพยาบาลรามาธิบดี</a:t>
                      </a:r>
                      <a:endParaRPr lang="en-US" sz="2200" b="1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 </a:t>
                      </a:r>
                      <a:r>
                        <a:rPr lang="th-TH" sz="2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ห้องปฏิบัติการอื่นๆ</a:t>
                      </a:r>
                      <a:r>
                        <a:rPr lang="th-TH" sz="2200" b="1" baseline="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ที่มีศักยภาพในการตรวจ</a:t>
                      </a:r>
                      <a:endParaRPr lang="en-US" sz="2200" b="1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07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 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โรงพยาบาลราชวิถี </a:t>
                      </a:r>
                      <a:endParaRPr lang="en-US" sz="2200" b="1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 </a:t>
                      </a:r>
                      <a:endParaRPr lang="en-US" sz="2200" b="1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07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 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คณะแพทยศาสตร์ จุฬาลงกรณ์มหาวิทยาลัย</a:t>
                      </a:r>
                      <a:endParaRPr lang="en-US" sz="2200" b="1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 </a:t>
                      </a:r>
                      <a:endParaRPr lang="en-US" sz="2200" b="1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07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2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สถาบันบำราศนราดูร</a:t>
                      </a:r>
                      <a:endParaRPr lang="en-US" sz="2200" b="1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200" b="1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91886288"/>
                  </a:ext>
                </a:extLst>
              </a:tr>
              <a:tr h="4107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200" b="1" dirty="0"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โรงพยาบาลบำรุงราษฎร์</a:t>
                      </a:r>
                      <a:endParaRPr lang="en-US" sz="2200" b="1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200" b="1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70928317"/>
                  </a:ext>
                </a:extLst>
              </a:tr>
              <a:tr h="4107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200" b="1" dirty="0"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คณะแพทยศาสตร์ มหาวิทยาลัยสงขลานครินทร์</a:t>
                      </a:r>
                      <a:endParaRPr lang="en-US" sz="2200" b="1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200" b="1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78583358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10868" y="276473"/>
            <a:ext cx="1062867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รายชื่อห้องปฏิบัติการที่สามารถตรวจหาเชื้อไวรัสโคโรนา </a:t>
            </a:r>
            <a:r>
              <a:rPr kumimoji="0" lang="en-US" altLang="th-TH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2019</a:t>
            </a:r>
            <a:r>
              <a:rPr kumimoji="0" lang="th-TH" altLang="th-TH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 </a:t>
            </a:r>
            <a:r>
              <a:rPr kumimoji="0" lang="en-US" altLang="th-TH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(</a:t>
            </a:r>
            <a:r>
              <a:rPr lang="en-US" altLang="th-TH" sz="3200" b="1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SARS-CoV-2</a:t>
            </a:r>
            <a:r>
              <a:rPr kumimoji="0" lang="en-US" altLang="th-TH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)</a:t>
            </a:r>
            <a:endParaRPr kumimoji="0" lang="en-US" altLang="th-TH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ข้อมูล ณ วันที่ </a:t>
            </a:r>
            <a:r>
              <a:rPr lang="en-US" altLang="th-TH" sz="2000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28 </a:t>
            </a:r>
            <a:r>
              <a:rPr kumimoji="0" lang="th-TH" altLang="th-TH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กุมภาพันธ์ </a:t>
            </a:r>
            <a:r>
              <a:rPr kumimoji="0" lang="en-US" altLang="th-TH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2563 </a:t>
            </a:r>
            <a:endParaRPr kumimoji="0" lang="en-US" altLang="th-TH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984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0EFFAA-B5F4-46DD-BDB7-6A83C94CA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056" y="26616"/>
            <a:ext cx="10515600" cy="762339"/>
          </a:xfrm>
        </p:spPr>
        <p:txBody>
          <a:bodyPr>
            <a:normAutofit/>
          </a:bodyPr>
          <a:lstStyle/>
          <a:p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การแบ่งเขตพื้นที่ และห้องปฏิบัติการในการส่งตัวอย่างสิ่งส่งตรวจ</a:t>
            </a:r>
            <a:endParaRPr lang="en-US" sz="36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847E7EFB-DA78-438F-9C30-D8C9F787A6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3909573"/>
              </p:ext>
            </p:extLst>
          </p:nvPr>
        </p:nvGraphicFramePr>
        <p:xfrm>
          <a:off x="451056" y="718623"/>
          <a:ext cx="10773696" cy="76886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82623">
                  <a:extLst>
                    <a:ext uri="{9D8B030D-6E8A-4147-A177-3AD203B41FA5}">
                      <a16:colId xmlns:a16="http://schemas.microsoft.com/office/drawing/2014/main" xmlns="" val="3362255632"/>
                    </a:ext>
                  </a:extLst>
                </a:gridCol>
                <a:gridCol w="4350515">
                  <a:extLst>
                    <a:ext uri="{9D8B030D-6E8A-4147-A177-3AD203B41FA5}">
                      <a16:colId xmlns:a16="http://schemas.microsoft.com/office/drawing/2014/main" xmlns="" val="1970167657"/>
                    </a:ext>
                  </a:extLst>
                </a:gridCol>
                <a:gridCol w="4140558">
                  <a:extLst>
                    <a:ext uri="{9D8B030D-6E8A-4147-A177-3AD203B41FA5}">
                      <a16:colId xmlns:a16="http://schemas.microsoft.com/office/drawing/2014/main" xmlns="" val="4204089317"/>
                    </a:ext>
                  </a:extLst>
                </a:gridCol>
              </a:tblGrid>
              <a:tr h="34447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หน่วยบริการ </a:t>
                      </a:r>
                      <a:endParaRPr 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ห้องปฏิบัติการตรวจ</a:t>
                      </a:r>
                      <a:endParaRPr 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ห้องปฏิบัติการยืนยัน </a:t>
                      </a:r>
                      <a:endParaRPr 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54628326"/>
                  </a:ext>
                </a:extLst>
              </a:tr>
              <a:tr h="60944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โรงพยาบาลในเขตสุขภาพ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 – 12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ศูนย์วิทยาศาสตร์การแพทย์ในพื้นที่ </a:t>
                      </a:r>
                      <a:endParaRPr lang="en-US" sz="20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kern="12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ศูนย์วิทยาศาสตร์สุขภาพโรคติดต่ออุบัติใหม่ สภากาชาดไทย</a:t>
                      </a:r>
                      <a:r>
                        <a:rPr lang="en-US" sz="2000" b="1" kern="12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(TRC-EID)</a:t>
                      </a:r>
                      <a:endParaRPr lang="en-US" sz="20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44110221"/>
                  </a:ext>
                </a:extLst>
              </a:tr>
              <a:tr h="60944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ห้องปฏิบัติการอื่นๆ ที่กรมวิทยาศาสตร์การแพทย์ประกาศ </a:t>
                      </a:r>
                      <a:endParaRPr lang="en-US" sz="20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สถาบันวิจัยวิทยาศาสตร์สาธารณสุข กรมวิทยาศาสตร์การแพทย์ (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NIH)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77811730"/>
                  </a:ext>
                </a:extLst>
              </a:tr>
              <a:tr h="121160">
                <a:tc>
                  <a:txBody>
                    <a:bodyPr/>
                    <a:lstStyle/>
                    <a:p>
                      <a:r>
                        <a:rPr lang="th-TH" sz="20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โรงพยาบาลในเขตสุขภาพที่ </a:t>
                      </a:r>
                      <a:r>
                        <a:rPr lang="en-US" sz="20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4 </a:t>
                      </a:r>
                      <a:endParaRPr lang="th-TH" sz="20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r>
                        <a:rPr lang="th-TH" sz="20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รวม  ส.โรคทรวงอก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สถาบันวิจัยวิทยาศาสตร์สาธารณสุข กรมวิทยาศาสตร์การแพทย์ (</a:t>
                      </a:r>
                      <a:r>
                        <a:rPr lang="en-US" sz="20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NIH)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kern="12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ศูนย์วิทยาศาสตร์สุขภาพโรคติดต่ออุบัติใหม่ สภากาชาดไทย</a:t>
                      </a:r>
                      <a:r>
                        <a:rPr lang="en-US" sz="2000" b="1" kern="12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(TRC-EID)</a:t>
                      </a:r>
                      <a:endParaRPr lang="en-US" sz="20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709953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h-TH" sz="20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ส.บำราศฯ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ส.บำราศฯ</a:t>
                      </a:r>
                      <a:endParaRPr lang="en-US" sz="20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สถาบันวิจัยวิทยาศาสตร์สาธารณสุข กรมวิทยาศาสตร์การแพทย์ (</a:t>
                      </a:r>
                      <a:r>
                        <a:rPr lang="en-US" sz="20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NIH)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17067894"/>
                  </a:ext>
                </a:extLst>
              </a:tr>
              <a:tr h="609447">
                <a:tc rowSpan="6">
                  <a:txBody>
                    <a:bodyPr/>
                    <a:lstStyle/>
                    <a:p>
                      <a:r>
                        <a:rPr lang="th-TH" sz="20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โรงพยาบาลในเขตกรุงเทพมหานคร </a:t>
                      </a:r>
                      <a:endParaRPr lang="en-US" sz="20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kern="12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ศูนย์วิทยาศาสตร์สุขภาพโรคติดต่ออุบัติใหม่ สภากาชาดไทย</a:t>
                      </a:r>
                      <a:r>
                        <a:rPr lang="en-US" sz="2000" b="1" kern="12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(TRC-EID)</a:t>
                      </a:r>
                      <a:endParaRPr lang="en-US" sz="20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th-TH" sz="20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สถาบันวิจัยวิทยาศาสตร์สาธารณสุข กรมวิทยาศาสตร์การแพทย์ (</a:t>
                      </a:r>
                      <a:r>
                        <a:rPr lang="en-US" sz="20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NIH)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000" b="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5997455"/>
                  </a:ext>
                </a:extLst>
              </a:tr>
              <a:tr h="3564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คณะแพทยศาสตร์ ศิริราชพยาบาล</a:t>
                      </a:r>
                      <a:endParaRPr lang="en-US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000" b="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73932363"/>
                  </a:ext>
                </a:extLst>
              </a:tr>
              <a:tr h="3444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คณะแพทยศาสตร์ โรงพยาบาลรามาธิบดี</a:t>
                      </a:r>
                      <a:endParaRPr lang="en-US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000" b="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14584121"/>
                  </a:ext>
                </a:extLst>
              </a:tr>
              <a:tr h="450461">
                <a:tc vMerge="1">
                  <a:txBody>
                    <a:bodyPr/>
                    <a:lstStyle/>
                    <a:p>
                      <a:endParaRPr lang="en-US" sz="24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โรงพยาบาลราชวิถี </a:t>
                      </a:r>
                      <a:endParaRPr lang="en-US" sz="2000" b="1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8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23764914"/>
                  </a:ext>
                </a:extLst>
              </a:tr>
              <a:tr h="4504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b="1" kern="120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โรงพยาบาลบำรุงราษฎร์</a:t>
                      </a:r>
                      <a:endParaRPr lang="en-US" sz="2000" b="1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000" b="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57350625"/>
                  </a:ext>
                </a:extLst>
              </a:tr>
              <a:tr h="450461">
                <a:tc vMerge="1">
                  <a:txBody>
                    <a:bodyPr/>
                    <a:lstStyle/>
                    <a:p>
                      <a:endParaRPr lang="en-US" sz="24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คณะแพทยศาสตร์ จุฬาลงกรณ์มหาวิทยาลัย</a:t>
                      </a:r>
                      <a:endParaRPr lang="en-US" sz="2000" b="1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kern="12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ศูนย์วิทยาศาสตร์สุขภาพโรคติดต่ออุบัติใหม่ สภากาชาดไทย</a:t>
                      </a:r>
                      <a:r>
                        <a:rPr lang="en-US" sz="2000" b="1" kern="12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(TRC-EID)</a:t>
                      </a:r>
                      <a:endParaRPr lang="en-US" sz="20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16212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3411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E8E0D391-4575-4170-8F30-BCE75B29D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179" y="168480"/>
            <a:ext cx="10515600" cy="648787"/>
          </a:xfrm>
        </p:spPr>
        <p:txBody>
          <a:bodyPr>
            <a:normAutofit fontScale="90000"/>
          </a:bodyPr>
          <a:lstStyle/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การเก็บตัวอย่างสิ่งส่งตรวจและยืนยันผลการตรวจ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F4E9C783-C688-4FA8-97C4-283B04F48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533" y="736959"/>
            <a:ext cx="11247842" cy="5244423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th-TH" sz="28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การเก็บตัวอย่างสิ่งส่งตรวจ </a:t>
            </a:r>
          </a:p>
          <a:p>
            <a:pPr marL="457200" lvl="1" indent="0">
              <a:buNone/>
            </a:pPr>
            <a:r>
              <a:rPr lang="th-TH" sz="2800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เก็บเพียง </a:t>
            </a:r>
            <a:r>
              <a:rPr lang="en-US" sz="2800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 </a:t>
            </a:r>
            <a:r>
              <a:rPr lang="th-TH" sz="2800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ตัวอย่าง</a:t>
            </a:r>
            <a:r>
              <a:rPr lang="th-TH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</a:p>
          <a:p>
            <a:pPr marL="457200" lvl="1" indent="0">
              <a:buNone/>
            </a:pPr>
            <a:r>
              <a:rPr lang="th-TH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-  </a:t>
            </a:r>
            <a:r>
              <a:rPr lang="en-US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Nasopharyngeal </a:t>
            </a:r>
            <a:r>
              <a:rPr lang="en-US" sz="2800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swab+Throat</a:t>
            </a:r>
            <a:r>
              <a:rPr lang="en-US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swab </a:t>
            </a:r>
            <a:r>
              <a:rPr lang="th-TH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ใน </a:t>
            </a:r>
            <a:r>
              <a:rPr lang="en-US" sz="2800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VTM/UTM </a:t>
            </a:r>
            <a:r>
              <a:rPr lang="th-TH" sz="2800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ขนาด </a:t>
            </a:r>
            <a:r>
              <a:rPr lang="en-US" sz="2800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 cc </a:t>
            </a:r>
            <a:r>
              <a:rPr lang="th-TH" sz="2800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ขึ้นไป</a:t>
            </a:r>
            <a:r>
              <a:rPr lang="en-US" sz="2800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หลอดเดียวกัน </a:t>
            </a:r>
            <a:r>
              <a:rPr lang="en-US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 </a:t>
            </a:r>
            <a:r>
              <a:rPr lang="th-TH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ตัวอย่าง  </a:t>
            </a:r>
            <a:endParaRPr lang="en-US" sz="28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457200" lvl="1" indent="0">
              <a:buNone/>
            </a:pPr>
            <a:r>
              <a:rPr lang="th-TH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-  กรณีผู้ป่วยมีภาวะติดเชื้อทางเดินหายใจส่วนล่าง</a:t>
            </a:r>
            <a:r>
              <a:rPr lang="en-US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2800" b="1" dirty="0">
                <a:latin typeface="TH Sarabun New" panose="020B0500040200020003" pitchFamily="34" charset="-34"/>
                <a:cs typeface="TH Sarabun New" panose="020B0500040200020003" pitchFamily="34" charset="-34"/>
                <a:sym typeface="Wingdings" panose="05000000000000000000" pitchFamily="2" charset="2"/>
              </a:rPr>
              <a:t> </a:t>
            </a:r>
            <a:r>
              <a:rPr lang="th-TH" sz="2800" b="1" dirty="0">
                <a:latin typeface="TH Sarabun New" panose="020B0500040200020003" pitchFamily="34" charset="-34"/>
                <a:cs typeface="TH Sarabun New" panose="020B0500040200020003" pitchFamily="34" charset="-34"/>
                <a:sym typeface="Wingdings" panose="05000000000000000000" pitchFamily="2" charset="2"/>
              </a:rPr>
              <a:t>เพิ่ม</a:t>
            </a:r>
            <a:r>
              <a:rPr lang="th-TH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Sputum </a:t>
            </a:r>
            <a:r>
              <a:rPr lang="th-TH" sz="2800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ในกระปุกปลอดเชื้อ</a:t>
            </a:r>
          </a:p>
          <a:p>
            <a:pPr marL="457200" lvl="1" indent="0">
              <a:buNone/>
            </a:pPr>
            <a:r>
              <a:rPr lang="th-TH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  (</a:t>
            </a:r>
            <a:r>
              <a:rPr lang="en-US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sterile container) </a:t>
            </a:r>
            <a:r>
              <a:rPr lang="th-TH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หรือใส่ </a:t>
            </a:r>
            <a:r>
              <a:rPr lang="en-US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VTM/UTM 1 </a:t>
            </a:r>
            <a:r>
              <a:rPr lang="th-TH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ตัวอย่าง</a:t>
            </a:r>
          </a:p>
          <a:p>
            <a:pPr marL="457200" lvl="1" indent="0">
              <a:buNone/>
            </a:pPr>
            <a:r>
              <a:rPr lang="th-TH" sz="28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การยืนยันผลการตรวจ </a:t>
            </a:r>
            <a:endParaRPr lang="en-US" sz="2800" b="1" dirty="0">
              <a:solidFill>
                <a:srgbClr val="7030A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lvl="1"/>
            <a:r>
              <a:rPr lang="th-TH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กรณีให้ผลเป็น</a:t>
            </a:r>
            <a:r>
              <a:rPr lang="th-TH" sz="2800" b="1" u="sng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ไม่พบเชื้อ</a:t>
            </a:r>
            <a:r>
              <a:rPr lang="th-TH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ห้องปฏิบัติการแต่ละแห่งสามารถรายงานผลได้</a:t>
            </a:r>
            <a:endParaRPr lang="en-US" sz="28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lvl="1"/>
            <a:r>
              <a:rPr lang="th-TH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กรณีให้ผลเป็น</a:t>
            </a:r>
            <a:r>
              <a:rPr lang="th-TH" sz="2800" b="1" u="sng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พบเชื้อ</a:t>
            </a:r>
            <a:r>
              <a:rPr lang="th-TH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ให้แบ่งตัวอย่างจากหลอดเดียวกัน</a:t>
            </a:r>
            <a:r>
              <a:rPr lang="en-US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** </a:t>
            </a:r>
            <a:r>
              <a:rPr lang="th-TH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ส่งให้แก่ห้องปฏิบัติการอ้างอิงอีกแห่งเพื่อตรวจยืนยันอีกครั้ง โดยห้องปฏิบัติการต้องมีระบบการสื่อสารผลตรวจระหว่างกัน </a:t>
            </a:r>
            <a:endParaRPr lang="th-TH" sz="24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lvl="1"/>
            <a:r>
              <a:rPr lang="th-TH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หากต้องการตัวอย่างเพิ่มให้แจ้งสคร./สป.คม.ในพื้นที่เพื่อเก็บตัวอย่างใหม่โดยด่วน</a:t>
            </a:r>
          </a:p>
          <a:p>
            <a:pPr lvl="1"/>
            <a:r>
              <a:rPr lang="th-TH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กรณีผู้ป่วยยืนยันให้เก็บตัวอย่าง </a:t>
            </a:r>
            <a:r>
              <a:rPr lang="en-US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Clotted blood</a:t>
            </a:r>
            <a:r>
              <a:rPr lang="th-TH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 </a:t>
            </a:r>
            <a:r>
              <a:rPr lang="th-TH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ครั้ง คือ วันแรกที่รับการรักษา และวันที่จำหน่ายผู้ป่วยออกจากโรงพยาบาล โดยส่งมาที่สถาบันบำราศนราดูร</a:t>
            </a:r>
            <a:r>
              <a:rPr lang="en-US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</a:t>
            </a:r>
            <a:r>
              <a:rPr lang="th-TH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ทั้งนี้ อาจมีส่งตรวจ </a:t>
            </a:r>
            <a:r>
              <a:rPr lang="en-US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Serology </a:t>
            </a:r>
            <a:r>
              <a:rPr lang="th-TH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ภายหลัง</a:t>
            </a:r>
            <a:endParaRPr lang="en-US" sz="28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EE84786-0950-444A-B49C-1277DA260875}"/>
              </a:ext>
            </a:extLst>
          </p:cNvPr>
          <p:cNvSpPr/>
          <p:nvPr/>
        </p:nvSpPr>
        <p:spPr>
          <a:xfrm>
            <a:off x="2908224" y="5981383"/>
            <a:ext cx="9114407" cy="7509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**</a:t>
            </a:r>
            <a:r>
              <a:rPr lang="th-TH" sz="2000" b="1" u="sng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สำหรับนักเทคนิคการแพทย์ </a:t>
            </a:r>
            <a:r>
              <a:rPr lang="th-TH" sz="2000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ตัวอย่างหลอดเดียวกันนั้น ต้องเก็บรักษาในอุณหภูมิห้องเย็น ระวังอย่าวางทิ้งไว้ในอุณหภูมิห้องระหว่างตรวจ และหลังพบว่าผลบวกต้องนำส่งต่อทันทีโดยให้ถึงห้องปฏิบัติการอ้างอิงอีกแห่งภายใน </a:t>
            </a:r>
            <a:r>
              <a:rPr lang="en-US" sz="2000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24 </a:t>
            </a:r>
            <a:r>
              <a:rPr lang="th-TH" sz="2000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ชม.</a:t>
            </a:r>
            <a:r>
              <a:rPr lang="en-US" sz="2000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**</a:t>
            </a:r>
            <a:endParaRPr lang="en-US" sz="1400" dirty="0">
              <a:effectLst/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2036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0957DC-0CCC-4986-BD74-88707691A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716" y="247138"/>
            <a:ext cx="10515600" cy="646071"/>
          </a:xfrm>
        </p:spPr>
        <p:txBody>
          <a:bodyPr>
            <a:normAutofit fontScale="90000"/>
          </a:bodyPr>
          <a:lstStyle/>
          <a:p>
            <a:pPr lvl="0"/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การตรวจติดตามในผู้ป่วยยืนยัน 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7A8EAB-2F94-442F-9002-FB3F0B628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988" y="1543392"/>
            <a:ext cx="6557458" cy="5113538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</a:pP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พิจารณาตรวจในวันที่ </a:t>
            </a:r>
            <a:r>
              <a:rPr lang="en-US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3, 5, 7 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หลังจากวันที่เก็บตัวอย่างพบผลบวกครั้งแรก</a:t>
            </a:r>
            <a:endParaRPr lang="en-US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lvl="0">
              <a:lnSpc>
                <a:spcPct val="100000"/>
              </a:lnSpc>
            </a:pPr>
            <a:r>
              <a:rPr lang="th-TH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การส่งตรวจติดตามให้ส่งที่ห้องปฏิบัติการ </a:t>
            </a:r>
            <a:r>
              <a:rPr lang="en-US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 </a:t>
            </a:r>
            <a:r>
              <a:rPr lang="th-TH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แห่ง </a:t>
            </a:r>
            <a:endParaRPr lang="en-US" b="1" dirty="0">
              <a:solidFill>
                <a:srgbClr val="7030A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lvl="0">
              <a:lnSpc>
                <a:spcPct val="100000"/>
              </a:lnSpc>
            </a:pPr>
            <a:r>
              <a:rPr 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การพิจารณาจำหน่ายผู้ป่วยเมื่อ</a:t>
            </a:r>
          </a:p>
          <a:p>
            <a:pPr lvl="1">
              <a:lnSpc>
                <a:spcPct val="100000"/>
              </a:lnSpc>
            </a:pPr>
            <a:r>
              <a:rPr lang="th-TH" sz="28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อาการดีขึ้น </a:t>
            </a:r>
            <a:r>
              <a:rPr lang="th-TH" sz="2800" b="1" i="1" u="sng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และ</a:t>
            </a:r>
          </a:p>
          <a:p>
            <a:pPr lvl="1">
              <a:lnSpc>
                <a:spcPct val="100000"/>
              </a:lnSpc>
            </a:pPr>
            <a:r>
              <a:rPr lang="th-TH" sz="28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ผลเป็นลบ </a:t>
            </a:r>
            <a:endParaRPr lang="en-US" sz="2800" b="1" dirty="0">
              <a:solidFill>
                <a:srgbClr val="7030A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895350" lvl="2" indent="-177800">
              <a:lnSpc>
                <a:spcPct val="100000"/>
              </a:lnSpc>
            </a:pPr>
            <a:r>
              <a:rPr lang="th-TH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ยืนยันผลตรวจเป็นลบจากทั้ง </a:t>
            </a:r>
            <a:r>
              <a:rPr lang="en-US" sz="28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 </a:t>
            </a:r>
            <a:r>
              <a:rPr lang="th-TH" sz="28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ห้องปฏิบัติการ </a:t>
            </a:r>
            <a:endParaRPr lang="en-US" sz="2800" b="1" dirty="0">
              <a:solidFill>
                <a:srgbClr val="7030A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895350" lvl="2" indent="-177800">
              <a:lnSpc>
                <a:spcPct val="100000"/>
              </a:lnSpc>
            </a:pPr>
            <a:r>
              <a:rPr lang="th-TH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หลังจากได้ผลลบจากทั้ง </a:t>
            </a:r>
            <a:r>
              <a:rPr lang="en-US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 </a:t>
            </a:r>
            <a:r>
              <a:rPr lang="th-TH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ห้องปฏิบัติการแล้ว ให้ตรวจซ้ำอีกอย่างน้อย </a:t>
            </a:r>
            <a:r>
              <a:rPr lang="en-US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 </a:t>
            </a:r>
            <a:r>
              <a:rPr lang="th-TH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ครั้งห่างกันอย่างน้อย </a:t>
            </a:r>
            <a:r>
              <a:rPr lang="en-US" sz="28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48 </a:t>
            </a:r>
            <a:r>
              <a:rPr lang="th-TH" sz="28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ชั่วโมง จากห้องปฏิบัติการ </a:t>
            </a:r>
            <a:r>
              <a:rPr lang="en-US" sz="28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 </a:t>
            </a:r>
            <a:r>
              <a:rPr lang="th-TH" sz="28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แห่ง </a:t>
            </a:r>
            <a:endParaRPr lang="en-US" sz="2800" b="1" dirty="0">
              <a:solidFill>
                <a:srgbClr val="7030A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1918D5D-CDB4-4D31-91FC-88B581E96166}"/>
              </a:ext>
            </a:extLst>
          </p:cNvPr>
          <p:cNvSpPr txBox="1"/>
          <p:nvPr/>
        </p:nvSpPr>
        <p:spPr>
          <a:xfrm>
            <a:off x="7456671" y="364035"/>
            <a:ext cx="4378940" cy="28623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th-TH" sz="3600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หลังจำหน่ายผู้ป่วย</a:t>
            </a:r>
            <a:endParaRPr lang="en-US" sz="3600" b="1" dirty="0">
              <a:solidFill>
                <a:srgbClr val="0000FF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แพทย์พิจารณานัด</a:t>
            </a:r>
            <a:r>
              <a:rPr lang="th-TH" sz="3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ตรวจติดตามผู้ป่วยหลังจากจำหน่าย </a:t>
            </a:r>
            <a:r>
              <a:rPr lang="en-US" sz="3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 </a:t>
            </a:r>
            <a:r>
              <a:rPr lang="th-TH" sz="3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สัปดาห์ ตามดุลยพินิจ</a:t>
            </a:r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เพื่อประเมินอาการ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32567" y="893209"/>
            <a:ext cx="3070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600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บวก </a:t>
            </a:r>
            <a:r>
              <a:rPr lang="en-US" sz="3600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 </a:t>
            </a:r>
            <a:r>
              <a:rPr lang="th-TH" sz="3600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แห่ง ลบ </a:t>
            </a:r>
            <a:r>
              <a:rPr lang="en-US" sz="3600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r>
              <a:rPr lang="th-TH" sz="3600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แห่ง</a:t>
            </a:r>
          </a:p>
        </p:txBody>
      </p:sp>
    </p:spTree>
    <p:extLst>
      <p:ext uri="{BB962C8B-B14F-4D97-AF65-F5344CB8AC3E}">
        <p14:creationId xmlns:p14="http://schemas.microsoft.com/office/powerpoint/2010/main" xmlns="" val="2827528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EC2EAC-27BF-47FD-BA2D-D387CE6A0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035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h-TH" sz="4000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กรณีผู้ป่วยที่ไม่เข้าเกณฑ์การสอบสวนโรคของกรมควบคุมโรค</a:t>
            </a:r>
            <a:br>
              <a:rPr lang="th-TH" sz="4000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4000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4000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(Non – PUI</a:t>
            </a:r>
            <a:r>
              <a:rPr lang="th-TH" sz="4000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 และมีการส่งตรวจโดยโรงพยาบาลเอง </a:t>
            </a:r>
            <a:endParaRPr lang="en-US" sz="4000" dirty="0">
              <a:solidFill>
                <a:srgbClr val="0000FF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4EB36B-DCFB-4F3E-9878-635DFAC5A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862569" cy="45646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หากผลเป็น</a:t>
            </a:r>
            <a:r>
              <a:rPr lang="th-TH" sz="3600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พบเชื้อ</a:t>
            </a:r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ให้ทาง</a:t>
            </a:r>
            <a:r>
              <a:rPr lang="th-TH" sz="3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โรงพยาบาลรายงาน</a:t>
            </a:r>
            <a:r>
              <a:rPr lang="en-US" sz="3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SAT </a:t>
            </a:r>
            <a:r>
              <a:rPr lang="th-TH" sz="3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กรมควบคุมโรค</a:t>
            </a:r>
          </a:p>
          <a:p>
            <a:pPr marL="0" indent="0">
              <a:buNone/>
            </a:pPr>
            <a:r>
              <a:rPr lang="th-TH" sz="3600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(ต้องแจ้งตาม พรบ. โรคติดต่อ พ.ศ. </a:t>
            </a:r>
            <a:r>
              <a:rPr lang="en-US" sz="3600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2558)</a:t>
            </a:r>
            <a:endParaRPr lang="th-TH" sz="3600" b="1" dirty="0">
              <a:solidFill>
                <a:srgbClr val="FF00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endParaRPr lang="en-US" sz="1400" b="1" dirty="0">
              <a:solidFill>
                <a:srgbClr val="FF00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lvl="1"/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กรณีส่งตรวจห้องปฏิบัติการที่สามารถตรวจ </a:t>
            </a:r>
            <a:r>
              <a:rPr lang="en-US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SARS-CoV-2 </a:t>
            </a:r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ได้ ตามที่กรมวิทยาศาสตร์การแพทย์ประกาศ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th-TH" sz="3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ส่งตรวจยืนยันจากห้องปฏิบัติการอ้างอิงตามแนวทาง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US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lvl="1"/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กรณี</a:t>
            </a:r>
            <a:r>
              <a:rPr lang="th-TH" sz="3600" b="1" u="sng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ไม่ใช่</a:t>
            </a:r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ห้องปฏิบัติการที่สามารถตรวจ </a:t>
            </a:r>
            <a:r>
              <a:rPr lang="en-US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SARS-CoV-2 </a:t>
            </a:r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ได้ ตามที่กรมวิทยาศาสตร์การแพทย์ประกาศ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th-TH" sz="3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ส่งตรวจยืนยันจากห้องปฏิบัติการ </a:t>
            </a:r>
            <a:r>
              <a:rPr lang="en-US" sz="3600" b="1" u="sng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 </a:t>
            </a:r>
            <a:r>
              <a:rPr lang="th-TH" sz="3600" b="1" u="sng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แห่ง</a:t>
            </a:r>
            <a:r>
              <a:rPr lang="th-TH" sz="3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ตามแนวทาง</a:t>
            </a:r>
            <a:endParaRPr lang="en-US" sz="2400" b="1" dirty="0">
              <a:solidFill>
                <a:srgbClr val="7030A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endParaRPr lang="en-US" sz="36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0715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28700" y="1209575"/>
            <a:ext cx="10134600" cy="5288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th-TH" sz="2400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กรณีไม่พบเชื้อ </a:t>
            </a:r>
            <a:endParaRPr lang="en-US" sz="2400" b="1" dirty="0">
              <a:solidFill>
                <a:srgbClr val="0000FF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- ห้องปฏิบัติการสามารถรายงานผลได้ทันที ว่า</a:t>
            </a:r>
            <a:r>
              <a:rPr lang="th-TH" sz="2400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ไม่พบเชื้อ</a:t>
            </a:r>
            <a:endParaRPr lang="en-US" sz="2400" b="1" dirty="0">
              <a:solidFill>
                <a:srgbClr val="0000FF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- สคร. ต้องส่งผลการตรวจให้โรงพยาบาลที่ส่งตรวจ และสำนักงานสาธารณสุขจังหวัดนั้นๆทันทีเพื่อการจัดการห้องผู้ป่วยได้เหมาะสมและเพียงพอ </a:t>
            </a:r>
            <a:endParaRPr lang="en-US" sz="24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th-TH" sz="2400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กรณีพบเชื้อ </a:t>
            </a:r>
            <a:endParaRPr lang="en-US" sz="2400" b="1" dirty="0">
              <a:solidFill>
                <a:srgbClr val="0000FF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- ห้องปฏิบัติการแห่งแรก รายงานผลว่า </a:t>
            </a:r>
            <a:r>
              <a:rPr lang="th-TH" sz="2400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รอยืนยันจากห้องปฏิบัติการแห่งที่ </a:t>
            </a:r>
            <a:r>
              <a:rPr lang="en-US" sz="2400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 </a:t>
            </a:r>
            <a:r>
              <a:rPr lang="th-TH" sz="2400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endParaRPr lang="en-US" sz="2400" b="1" dirty="0">
              <a:solidFill>
                <a:srgbClr val="0000FF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- 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ห้องปฏิบัติการทั้งสองแห่งต้องมีการสื่อสารกันก่อนออกรายงานฉบับสุดท้ายจากทั้ง 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 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แห่ง ว่า </a:t>
            </a:r>
            <a:r>
              <a:rPr lang="th-TH" sz="2400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พบเชื้อ 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 </a:t>
            </a:r>
            <a:r>
              <a:rPr lang="th-TH" sz="2400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ไม่พบเชื้อ  </a:t>
            </a:r>
            <a:endParaRPr lang="en-US" sz="2400" b="1" dirty="0">
              <a:solidFill>
                <a:srgbClr val="0000FF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- สคร. ส่งผลการตรวจให้โรงพยาบาลที่ส่งตรวจ และสำนักงานสาธารณสุขจังหวัด เพื่อดำเนินการ  </a:t>
            </a:r>
            <a:endParaRPr lang="en-US" sz="24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การจัดทำทะเบียนผู้สัมผัส และติดตามผู้สัมผัสตามแนวทางของกรมควบคุมโรค </a:t>
            </a:r>
            <a:endParaRPr lang="en-US" sz="24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th-TH" sz="2400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กรณีผลจากห้องปฏิบัติการทั้ง </a:t>
            </a:r>
            <a:r>
              <a:rPr lang="en-US" sz="2400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 </a:t>
            </a:r>
            <a:r>
              <a:rPr lang="th-TH" sz="2400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แห่งไม่ตรงกันหรือต้องการตัวอย่างเพิ่มเพื่อตรวจยืนยัน</a:t>
            </a:r>
            <a:endParaRPr lang="en-US" sz="2400" b="1" dirty="0">
              <a:solidFill>
                <a:srgbClr val="0000FF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lvl="0"/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- ให้ห้องปฏิบัติการปรึกษากัน เพื่อหาแนวทาง การตรวจฯ หรือเก็บใหม่</a:t>
            </a:r>
          </a:p>
          <a:p>
            <a:pPr lvl="0"/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- ให้ห้องปฏิบัติการแห่งแรกแจ้งไปยัง สคร./สป.คม. ที่รับผิดชอบพื้นที่ ให้ดำเนินการ</a:t>
            </a:r>
            <a:r>
              <a:rPr lang="th-TH" sz="2400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เก็บตัวอย่างใหม่โดยด่วน </a:t>
            </a:r>
          </a:p>
          <a:p>
            <a:pPr lvl="0"/>
            <a:r>
              <a:rPr lang="th-TH" sz="2400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(ภายใน </a:t>
            </a:r>
            <a:r>
              <a:rPr lang="en-US" sz="2400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24 </a:t>
            </a:r>
            <a:r>
              <a:rPr lang="th-TH" sz="2400" b="1" dirty="0">
                <a:solidFill>
                  <a:srgbClr val="0000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ชั่วโมง)</a:t>
            </a:r>
            <a:endParaRPr lang="en-US" sz="2400" b="1" dirty="0">
              <a:solidFill>
                <a:srgbClr val="0000FF"/>
              </a:solidFill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72770" algn="l"/>
              </a:tabLst>
            </a:pPr>
            <a:r>
              <a:rPr lang="th-TH" sz="2400" b="1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               </a:t>
            </a:r>
            <a:endParaRPr lang="en-US" sz="2800" b="1" dirty="0">
              <a:solidFill>
                <a:srgbClr val="0000FF"/>
              </a:solidFill>
              <a:effectLst/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92698" y="359605"/>
            <a:ext cx="43669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  <a:tabLst>
                <a:tab pos="572770" algn="l"/>
              </a:tabLst>
            </a:pPr>
            <a:r>
              <a:rPr lang="th-TH" sz="3600" b="1" dirty="0">
                <a:solidFill>
                  <a:srgbClr val="7030A0"/>
                </a:solidFill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การรายงานผลจากห้องปฏิบัติการ</a:t>
            </a:r>
            <a:endParaRPr lang="en-US" sz="3600" b="1" dirty="0">
              <a:solidFill>
                <a:srgbClr val="7030A0"/>
              </a:solidFill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8135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38D9FF-89AE-4664-9D13-364889F47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การสรุปผลการตรวจทางห้องปฏิบัติการ</a:t>
            </a:r>
            <a:endParaRPr lang="en-US" b="1" dirty="0">
              <a:solidFill>
                <a:srgbClr val="7030A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CE18B3-B079-4BEE-9C5F-643829629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การสรุปผลการวินิจฉัย ว่าเป็นผู้ป่วยยืนยันว่าติดเชื้อไวรัสโคโรนา</a:t>
            </a:r>
            <a:r>
              <a:rPr lang="en-US" b="1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 2019</a:t>
            </a:r>
            <a:r>
              <a:rPr lang="th-TH" b="1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 </a:t>
            </a:r>
            <a:r>
              <a:rPr lang="th-TH" b="1" dirty="0">
                <a:solidFill>
                  <a:srgbClr val="0000FF"/>
                </a:solidFill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ต้องได้รับความเห็นชอบจากคณะกรรมการผู้เชี่ยวชาญ </a:t>
            </a:r>
            <a:r>
              <a:rPr lang="en-US" b="1" dirty="0">
                <a:solidFill>
                  <a:srgbClr val="0000FF"/>
                </a:solidFill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3</a:t>
            </a:r>
            <a:r>
              <a:rPr lang="th-TH" b="1" dirty="0">
                <a:solidFill>
                  <a:srgbClr val="0000FF"/>
                </a:solidFill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 ฝ่ายคือ ด้านคลินิก  ด้านระบาดวิทยา และห้องปฏิบัติการ ก่อน ยังไม่สามารถแจ้งผลสรุปได้ก่อนมีมติจากผู้เชี่ยวชาญ</a:t>
            </a:r>
            <a:endParaRPr lang="en-US" b="1" dirty="0">
              <a:solidFill>
                <a:srgbClr val="0000FF"/>
              </a:solidFill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แต่สามารถดำเนินการสอบสวนควบคุมโรคได้</a:t>
            </a: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โดยไม่ต้องรอผลการตรวจจากห้องปฏิบัติการแห่งที่ </a:t>
            </a: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113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2462" y="213486"/>
            <a:ext cx="10887075" cy="6201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572770" algn="l"/>
              </a:tabLst>
            </a:pPr>
            <a:r>
              <a:rPr lang="th-TH" sz="3600" b="1" dirty="0">
                <a:solidFill>
                  <a:srgbClr val="7030A0"/>
                </a:solidFill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การรายงานผลจากห้องปฏิบัติการ</a:t>
            </a:r>
            <a:endParaRPr lang="en-US" sz="3600" b="1" dirty="0">
              <a:solidFill>
                <a:srgbClr val="7030A0"/>
              </a:solidFill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  <a:p>
            <a:pPr>
              <a:spcAft>
                <a:spcPts val="0"/>
              </a:spcAft>
              <a:tabLst>
                <a:tab pos="572770" algn="l"/>
              </a:tabLst>
            </a:pPr>
            <a:endParaRPr lang="th-TH" sz="2800" b="1" dirty="0"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  <a:p>
            <a:pPr>
              <a:spcBef>
                <a:spcPts val="600"/>
              </a:spcBef>
              <a:spcAft>
                <a:spcPts val="0"/>
              </a:spcAft>
              <a:tabLst>
                <a:tab pos="572770" algn="l"/>
              </a:tabLst>
            </a:pPr>
            <a:r>
              <a:rPr lang="th-TH" sz="2800" b="1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    </a:t>
            </a:r>
            <a:r>
              <a:rPr lang="th-TH" sz="3200" b="1" dirty="0">
                <a:solidFill>
                  <a:srgbClr val="7030A0"/>
                </a:solidFill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ห้องปฏิบัติการทำการรายงานผลไปยัง ไปรษณีย์อิเล็กทรอนิกส์ </a:t>
            </a:r>
            <a:r>
              <a:rPr lang="th-TH" sz="3200" b="1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ดังนี้</a:t>
            </a:r>
          </a:p>
          <a:p>
            <a:pPr>
              <a:spcBef>
                <a:spcPts val="600"/>
              </a:spcBef>
              <a:spcAft>
                <a:spcPts val="0"/>
              </a:spcAft>
              <a:tabLst>
                <a:tab pos="572770" algn="l"/>
              </a:tabLst>
            </a:pPr>
            <a:endParaRPr lang="en-US" b="1" dirty="0"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arenR"/>
              <a:tabLst>
                <a:tab pos="572770" algn="l"/>
              </a:tabLst>
            </a:pPr>
            <a:r>
              <a:rPr lang="th-TH" sz="2800" b="1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ผู้บัญชาการศูนย์ปฏิบัติการภาวะฉุกเฉินฯ</a:t>
            </a:r>
            <a:r>
              <a:rPr lang="en-US" sz="2800" b="1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 </a:t>
            </a:r>
            <a:r>
              <a:rPr lang="th-TH" sz="2800" b="1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กรม คร. นพ.โสภณ </a:t>
            </a:r>
            <a:r>
              <a:rPr lang="th-TH" sz="2800" b="1" dirty="0" err="1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เอี่ยมศิ</a:t>
            </a:r>
            <a:r>
              <a:rPr lang="th-TH" sz="2800" b="1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ริถาวร </a:t>
            </a: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arenR"/>
              <a:tabLst>
                <a:tab pos="572770" algn="l"/>
              </a:tabLst>
            </a:pPr>
            <a:r>
              <a:rPr lang="th-TH" sz="2800" b="1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กลุ่มสอบสวนฯ กองระบาดวิทยา</a:t>
            </a: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arenR"/>
              <a:tabLst>
                <a:tab pos="572770" algn="l"/>
              </a:tabLst>
            </a:pPr>
            <a:r>
              <a:rPr lang="en-US" sz="2800" b="1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SAT </a:t>
            </a:r>
            <a:r>
              <a:rPr lang="th-TH" sz="2800" b="1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กรมควบคุมโรค </a:t>
            </a:r>
            <a:endParaRPr lang="en-US" sz="2800" b="1" dirty="0"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arenR"/>
              <a:tabLst>
                <a:tab pos="572770" algn="l"/>
              </a:tabLst>
            </a:pPr>
            <a:r>
              <a:rPr lang="th-TH" sz="2800" b="1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สำนักงานควบคุมป้องกันโรค/สถาบันป้องกันควบคุมโรคเขตเมืองที่เป็นผู้ออกหนังสือนำส่งตรวจทางห้องปฏิบัติการ </a:t>
            </a:r>
            <a:endParaRPr lang="en-US" sz="2800" b="1" dirty="0"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arenR"/>
              <a:tabLst>
                <a:tab pos="572770" algn="l"/>
              </a:tabLst>
            </a:pPr>
            <a:r>
              <a:rPr lang="th-TH" sz="2800" b="1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สถาบันบำราศนราดูร (เฉพาะผู้ป่วยของสถาบันฯ)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arenR"/>
              <a:tabLst>
                <a:tab pos="572770" algn="l"/>
              </a:tabLst>
            </a:pPr>
            <a:r>
              <a:rPr lang="th-TH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หน่วยบริการที่ส่งตรวจ กรณีแจ้งไว้ โดยส่งเฉพาะไปรษณีย์อิเล็กทรอนิกส์ ของหน่วยงานเท่านั้น</a:t>
            </a:r>
            <a:endParaRPr lang="en-US" sz="4000" b="1" dirty="0"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  <a:p>
            <a:pPr>
              <a:spcBef>
                <a:spcPts val="600"/>
              </a:spcBef>
              <a:spcAft>
                <a:spcPts val="0"/>
              </a:spcAft>
              <a:tabLst>
                <a:tab pos="572770" algn="l"/>
              </a:tabLst>
            </a:pPr>
            <a:r>
              <a:rPr lang="th-TH" sz="900" b="1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 </a:t>
            </a:r>
            <a:endParaRPr lang="en-US" sz="900" b="1" dirty="0"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  <a:p>
            <a:pPr>
              <a:spcBef>
                <a:spcPts val="600"/>
              </a:spcBef>
              <a:spcAft>
                <a:spcPts val="0"/>
              </a:spcAft>
              <a:tabLst>
                <a:tab pos="572770" algn="l"/>
              </a:tabLst>
            </a:pPr>
            <a:r>
              <a:rPr lang="en-US" sz="2800" b="1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 </a:t>
            </a:r>
            <a:r>
              <a:rPr lang="th-TH" sz="2800" b="1" u="sng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หมายเหตุ</a:t>
            </a:r>
            <a:r>
              <a:rPr lang="th-TH" sz="2800" b="1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 การประสานระหว่างห้องปฏิบัติการให้เป็นไปตามแนวทางของกรมวิทยาศาสตร์การแพทย์</a:t>
            </a:r>
            <a:endParaRPr lang="en-US" sz="2800" b="1" dirty="0"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0674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1262</TotalTime>
  <Words>2011</Words>
  <Application>Microsoft Office PowerPoint</Application>
  <PresentationFormat>Custom</PresentationFormat>
  <Paragraphs>325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แนวทางการบริหารจัดการ การรายงาน  ระบบการตรวจทางห้องปฏิบัติการ และ การรายงานผล</vt:lpstr>
      <vt:lpstr>Slide 2</vt:lpstr>
      <vt:lpstr>การแบ่งเขตพื้นที่ และห้องปฏิบัติการในการส่งตัวอย่างสิ่งส่งตรวจ</vt:lpstr>
      <vt:lpstr>การเก็บตัวอย่างสิ่งส่งตรวจและยืนยันผลการตรวจ</vt:lpstr>
      <vt:lpstr>การตรวจติดตามในผู้ป่วยยืนยัน </vt:lpstr>
      <vt:lpstr>กรณีผู้ป่วยที่ไม่เข้าเกณฑ์การสอบสวนโรคของกรมควบคุมโรค  (Non – PUI) และมีการส่งตรวจโดยโรงพยาบาลเอง </vt:lpstr>
      <vt:lpstr>Slide 7</vt:lpstr>
      <vt:lpstr>การสรุปผลการตรวจทางห้องปฏิบัติการ</vt:lpstr>
      <vt:lpstr>Slide 9</vt:lpstr>
      <vt:lpstr>แนวทางการส่งตรวจทางห้องปฏิบัติการ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แนวทางการบริหารจัดการระบบการตรวจทางห้องปฏิบัติการและการรายงานผล</dc:title>
  <dc:creator>Ploy Pantila</dc:creator>
  <cp:lastModifiedBy>1234</cp:lastModifiedBy>
  <cp:revision>59</cp:revision>
  <dcterms:created xsi:type="dcterms:W3CDTF">2020-02-04T13:46:31Z</dcterms:created>
  <dcterms:modified xsi:type="dcterms:W3CDTF">2020-03-05T07:59:21Z</dcterms:modified>
</cp:coreProperties>
</file>